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56" r:id="rId5"/>
    <p:sldId id="257" r:id="rId6"/>
    <p:sldId id="266" r:id="rId7"/>
    <p:sldId id="265" r:id="rId8"/>
    <p:sldId id="261" r:id="rId9"/>
    <p:sldId id="262" r:id="rId10"/>
    <p:sldId id="263" r:id="rId11"/>
    <p:sldId id="259" r:id="rId12"/>
    <p:sldId id="264" r:id="rId13"/>
    <p:sldId id="260" r:id="rId14"/>
    <p:sldId id="267" r:id="rId15"/>
    <p:sldId id="270" r:id="rId16"/>
    <p:sldId id="268" r:id="rId17"/>
    <p:sldId id="272" r:id="rId18"/>
    <p:sldId id="269"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23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0EB6C16-F743-4B80-9B73-360A8F5ED149}" v="6" dt="2023-06-15T12:10:19.92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6" autoAdjust="0"/>
    <p:restoredTop sz="94660"/>
  </p:normalViewPr>
  <p:slideViewPr>
    <p:cSldViewPr snapToGrid="0">
      <p:cViewPr varScale="1">
        <p:scale>
          <a:sx n="67" d="100"/>
          <a:sy n="67" d="100"/>
        </p:scale>
        <p:origin x="644"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8601055-510E-45AC-BAB8-AABDA64525B8}" type="datetimeFigureOut">
              <a:rPr lang="en-US" smtClean="0"/>
              <a:t>8/3/2023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E6C303-ACF9-4F51-968B-6BEC5D1ADB01}" type="slidenum">
              <a:rPr lang="en-US" smtClean="0"/>
              <a:t>‹#›</a:t>
            </a:fld>
            <a:endParaRPr lang="en-US"/>
          </a:p>
        </p:txBody>
      </p:sp>
    </p:spTree>
    <p:extLst>
      <p:ext uri="{BB962C8B-B14F-4D97-AF65-F5344CB8AC3E}">
        <p14:creationId xmlns:p14="http://schemas.microsoft.com/office/powerpoint/2010/main" val="17712302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8601055-510E-45AC-BAB8-AABDA64525B8}" type="datetimeFigureOut">
              <a:rPr lang="en-US" smtClean="0"/>
              <a:t>8/3/2023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E6C303-ACF9-4F51-968B-6BEC5D1ADB01}" type="slidenum">
              <a:rPr lang="en-US" smtClean="0"/>
              <a:t>‹#›</a:t>
            </a:fld>
            <a:endParaRPr lang="en-US"/>
          </a:p>
        </p:txBody>
      </p:sp>
    </p:spTree>
    <p:extLst>
      <p:ext uri="{BB962C8B-B14F-4D97-AF65-F5344CB8AC3E}">
        <p14:creationId xmlns:p14="http://schemas.microsoft.com/office/powerpoint/2010/main" val="38746996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8601055-510E-45AC-BAB8-AABDA64525B8}" type="datetimeFigureOut">
              <a:rPr lang="en-US" smtClean="0"/>
              <a:t>8/3/2023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E6C303-ACF9-4F51-968B-6BEC5D1ADB01}"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40803475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8601055-510E-45AC-BAB8-AABDA64525B8}" type="datetimeFigureOut">
              <a:rPr lang="en-US" smtClean="0"/>
              <a:t>8/3/2023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E6C303-ACF9-4F51-968B-6BEC5D1ADB01}" type="slidenum">
              <a:rPr lang="en-US" smtClean="0"/>
              <a:t>‹#›</a:t>
            </a:fld>
            <a:endParaRPr lang="en-US"/>
          </a:p>
        </p:txBody>
      </p:sp>
    </p:spTree>
    <p:extLst>
      <p:ext uri="{BB962C8B-B14F-4D97-AF65-F5344CB8AC3E}">
        <p14:creationId xmlns:p14="http://schemas.microsoft.com/office/powerpoint/2010/main" val="15852807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8601055-510E-45AC-BAB8-AABDA64525B8}" type="datetimeFigureOut">
              <a:rPr lang="en-US" smtClean="0"/>
              <a:t>8/3/2023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E6C303-ACF9-4F51-968B-6BEC5D1ADB01}"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296817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8601055-510E-45AC-BAB8-AABDA64525B8}" type="datetimeFigureOut">
              <a:rPr lang="en-US" smtClean="0"/>
              <a:t>8/3/2023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E6C303-ACF9-4F51-968B-6BEC5D1ADB01}" type="slidenum">
              <a:rPr lang="en-US" smtClean="0"/>
              <a:t>‹#›</a:t>
            </a:fld>
            <a:endParaRPr lang="en-US"/>
          </a:p>
        </p:txBody>
      </p:sp>
    </p:spTree>
    <p:extLst>
      <p:ext uri="{BB962C8B-B14F-4D97-AF65-F5344CB8AC3E}">
        <p14:creationId xmlns:p14="http://schemas.microsoft.com/office/powerpoint/2010/main" val="28046797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8601055-510E-45AC-BAB8-AABDA64525B8}" type="datetimeFigureOut">
              <a:rPr lang="en-US" smtClean="0"/>
              <a:t>8/3/2023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E6C303-ACF9-4F51-968B-6BEC5D1ADB01}" type="slidenum">
              <a:rPr lang="en-US" smtClean="0"/>
              <a:t>‹#›</a:t>
            </a:fld>
            <a:endParaRPr lang="en-US"/>
          </a:p>
        </p:txBody>
      </p:sp>
    </p:spTree>
    <p:extLst>
      <p:ext uri="{BB962C8B-B14F-4D97-AF65-F5344CB8AC3E}">
        <p14:creationId xmlns:p14="http://schemas.microsoft.com/office/powerpoint/2010/main" val="41647477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8601055-510E-45AC-BAB8-AABDA64525B8}" type="datetimeFigureOut">
              <a:rPr lang="en-US" smtClean="0"/>
              <a:t>8/3/2023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E6C303-ACF9-4F51-968B-6BEC5D1ADB01}" type="slidenum">
              <a:rPr lang="en-US" smtClean="0"/>
              <a:t>‹#›</a:t>
            </a:fld>
            <a:endParaRPr lang="en-US"/>
          </a:p>
        </p:txBody>
      </p:sp>
    </p:spTree>
    <p:extLst>
      <p:ext uri="{BB962C8B-B14F-4D97-AF65-F5344CB8AC3E}">
        <p14:creationId xmlns:p14="http://schemas.microsoft.com/office/powerpoint/2010/main" val="14449353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8601055-510E-45AC-BAB8-AABDA64525B8}" type="datetimeFigureOut">
              <a:rPr lang="en-US" smtClean="0"/>
              <a:t>8/3/2023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E6C303-ACF9-4F51-968B-6BEC5D1ADB01}" type="slidenum">
              <a:rPr lang="en-US" smtClean="0"/>
              <a:t>‹#›</a:t>
            </a:fld>
            <a:endParaRPr lang="en-US"/>
          </a:p>
        </p:txBody>
      </p:sp>
    </p:spTree>
    <p:extLst>
      <p:ext uri="{BB962C8B-B14F-4D97-AF65-F5344CB8AC3E}">
        <p14:creationId xmlns:p14="http://schemas.microsoft.com/office/powerpoint/2010/main" val="6644696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8601055-510E-45AC-BAB8-AABDA64525B8}" type="datetimeFigureOut">
              <a:rPr lang="en-US" smtClean="0"/>
              <a:t>8/3/2023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E6C303-ACF9-4F51-968B-6BEC5D1ADB01}" type="slidenum">
              <a:rPr lang="en-US" smtClean="0"/>
              <a:t>‹#›</a:t>
            </a:fld>
            <a:endParaRPr lang="en-US"/>
          </a:p>
        </p:txBody>
      </p:sp>
    </p:spTree>
    <p:extLst>
      <p:ext uri="{BB962C8B-B14F-4D97-AF65-F5344CB8AC3E}">
        <p14:creationId xmlns:p14="http://schemas.microsoft.com/office/powerpoint/2010/main" val="6796989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8601055-510E-45AC-BAB8-AABDA64525B8}" type="datetimeFigureOut">
              <a:rPr lang="en-US" smtClean="0"/>
              <a:t>8/3/2023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E6C303-ACF9-4F51-968B-6BEC5D1ADB01}" type="slidenum">
              <a:rPr lang="en-US" smtClean="0"/>
              <a:t>‹#›</a:t>
            </a:fld>
            <a:endParaRPr lang="en-US"/>
          </a:p>
        </p:txBody>
      </p:sp>
    </p:spTree>
    <p:extLst>
      <p:ext uri="{BB962C8B-B14F-4D97-AF65-F5344CB8AC3E}">
        <p14:creationId xmlns:p14="http://schemas.microsoft.com/office/powerpoint/2010/main" val="32337606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8601055-510E-45AC-BAB8-AABDA64525B8}" type="datetimeFigureOut">
              <a:rPr lang="en-US" smtClean="0"/>
              <a:t>8/3/2023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4E6C303-ACF9-4F51-968B-6BEC5D1ADB01}" type="slidenum">
              <a:rPr lang="en-US" smtClean="0"/>
              <a:t>‹#›</a:t>
            </a:fld>
            <a:endParaRPr lang="en-US"/>
          </a:p>
        </p:txBody>
      </p:sp>
    </p:spTree>
    <p:extLst>
      <p:ext uri="{BB962C8B-B14F-4D97-AF65-F5344CB8AC3E}">
        <p14:creationId xmlns:p14="http://schemas.microsoft.com/office/powerpoint/2010/main" val="1174467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8601055-510E-45AC-BAB8-AABDA64525B8}" type="datetimeFigureOut">
              <a:rPr lang="en-US" smtClean="0"/>
              <a:t>8/3/2023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4E6C303-ACF9-4F51-968B-6BEC5D1ADB01}" type="slidenum">
              <a:rPr lang="en-US" smtClean="0"/>
              <a:t>‹#›</a:t>
            </a:fld>
            <a:endParaRPr lang="en-US"/>
          </a:p>
        </p:txBody>
      </p:sp>
    </p:spTree>
    <p:extLst>
      <p:ext uri="{BB962C8B-B14F-4D97-AF65-F5344CB8AC3E}">
        <p14:creationId xmlns:p14="http://schemas.microsoft.com/office/powerpoint/2010/main" val="20511004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601055-510E-45AC-BAB8-AABDA64525B8}" type="datetimeFigureOut">
              <a:rPr lang="en-US" smtClean="0"/>
              <a:t>8/3/2023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4E6C303-ACF9-4F51-968B-6BEC5D1ADB01}" type="slidenum">
              <a:rPr lang="en-US" smtClean="0"/>
              <a:t>‹#›</a:t>
            </a:fld>
            <a:endParaRPr lang="en-US"/>
          </a:p>
        </p:txBody>
      </p:sp>
    </p:spTree>
    <p:extLst>
      <p:ext uri="{BB962C8B-B14F-4D97-AF65-F5344CB8AC3E}">
        <p14:creationId xmlns:p14="http://schemas.microsoft.com/office/powerpoint/2010/main" val="38329266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8601055-510E-45AC-BAB8-AABDA64525B8}" type="datetimeFigureOut">
              <a:rPr lang="en-US" smtClean="0"/>
              <a:t>8/3/2023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E6C303-ACF9-4F51-968B-6BEC5D1ADB01}" type="slidenum">
              <a:rPr lang="en-US" smtClean="0"/>
              <a:t>‹#›</a:t>
            </a:fld>
            <a:endParaRPr lang="en-US"/>
          </a:p>
        </p:txBody>
      </p:sp>
    </p:spTree>
    <p:extLst>
      <p:ext uri="{BB962C8B-B14F-4D97-AF65-F5344CB8AC3E}">
        <p14:creationId xmlns:p14="http://schemas.microsoft.com/office/powerpoint/2010/main" val="35152822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8601055-510E-45AC-BAB8-AABDA64525B8}" type="datetimeFigureOut">
              <a:rPr lang="en-US" smtClean="0"/>
              <a:t>8/3/2023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E6C303-ACF9-4F51-968B-6BEC5D1ADB01}" type="slidenum">
              <a:rPr lang="en-US" smtClean="0"/>
              <a:t>‹#›</a:t>
            </a:fld>
            <a:endParaRPr lang="en-US"/>
          </a:p>
        </p:txBody>
      </p:sp>
    </p:spTree>
    <p:extLst>
      <p:ext uri="{BB962C8B-B14F-4D97-AF65-F5344CB8AC3E}">
        <p14:creationId xmlns:p14="http://schemas.microsoft.com/office/powerpoint/2010/main" val="40874871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8601055-510E-45AC-BAB8-AABDA64525B8}" type="datetimeFigureOut">
              <a:rPr lang="en-US" smtClean="0"/>
              <a:t>8/3/2023</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E4E6C303-ACF9-4F51-968B-6BEC5D1ADB01}" type="slidenum">
              <a:rPr lang="en-US" smtClean="0"/>
              <a:t>‹#›</a:t>
            </a:fld>
            <a:endParaRPr lang="en-US"/>
          </a:p>
        </p:txBody>
      </p:sp>
    </p:spTree>
    <p:extLst>
      <p:ext uri="{BB962C8B-B14F-4D97-AF65-F5344CB8AC3E}">
        <p14:creationId xmlns:p14="http://schemas.microsoft.com/office/powerpoint/2010/main" val="3711011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522B4A-6DE7-40F2-AD0B-CA7FB3A6377F}"/>
              </a:ext>
            </a:extLst>
          </p:cNvPr>
          <p:cNvSpPr>
            <a:spLocks noGrp="1"/>
          </p:cNvSpPr>
          <p:nvPr>
            <p:ph type="ctrTitle"/>
          </p:nvPr>
        </p:nvSpPr>
        <p:spPr>
          <a:xfrm>
            <a:off x="1507067" y="1737360"/>
            <a:ext cx="7766936" cy="2313476"/>
          </a:xfrm>
        </p:spPr>
        <p:txBody>
          <a:bodyPr/>
          <a:lstStyle/>
          <a:p>
            <a:pPr algn="ctr"/>
            <a:r>
              <a:rPr lang="en-US" b="1" dirty="0"/>
              <a:t>Kindergarten Round-up</a:t>
            </a:r>
            <a:br>
              <a:rPr lang="en-US" dirty="0"/>
            </a:br>
            <a:r>
              <a:rPr lang="en-US" sz="4000" dirty="0"/>
              <a:t>Parent/Student Presentation</a:t>
            </a:r>
            <a:br>
              <a:rPr lang="en-US" sz="4000" dirty="0"/>
            </a:br>
            <a:r>
              <a:rPr lang="es-ES" sz="2200" dirty="0"/>
              <a:t>Presentación de Padres y Estudiantes</a:t>
            </a:r>
            <a:br>
              <a:rPr lang="en-US" sz="4000" dirty="0"/>
            </a:br>
            <a:endParaRPr lang="en-US" sz="4000" dirty="0"/>
          </a:p>
        </p:txBody>
      </p:sp>
      <p:sp>
        <p:nvSpPr>
          <p:cNvPr id="3" name="Subtitle 2">
            <a:extLst>
              <a:ext uri="{FF2B5EF4-FFF2-40B4-BE49-F238E27FC236}">
                <a16:creationId xmlns:a16="http://schemas.microsoft.com/office/drawing/2014/main" id="{49093E2D-73F3-46FD-8EFC-71668030AED5}"/>
              </a:ext>
            </a:extLst>
          </p:cNvPr>
          <p:cNvSpPr>
            <a:spLocks noGrp="1"/>
          </p:cNvSpPr>
          <p:nvPr>
            <p:ph type="subTitle" idx="1"/>
          </p:nvPr>
        </p:nvSpPr>
        <p:spPr>
          <a:xfrm>
            <a:off x="1507067" y="5202238"/>
            <a:ext cx="7766936" cy="1229824"/>
          </a:xfrm>
        </p:spPr>
        <p:txBody>
          <a:bodyPr>
            <a:normAutofit/>
          </a:bodyPr>
          <a:lstStyle/>
          <a:p>
            <a:pPr algn="l"/>
            <a:r>
              <a:rPr lang="en-US" sz="1600" dirty="0"/>
              <a:t>FCS Transportation Department			</a:t>
            </a:r>
            <a:r>
              <a:rPr lang="pt-BR" sz="1600" dirty="0"/>
              <a:t>Departamento de Transporte de FCS</a:t>
            </a:r>
            <a:endParaRPr lang="en-US" sz="1600" dirty="0"/>
          </a:p>
          <a:p>
            <a:pPr algn="l"/>
            <a:r>
              <a:rPr lang="en-US" sz="1600" dirty="0"/>
              <a:t>Chattahoochee Elementary School		 	Escuela Primaria Chattahoochee</a:t>
            </a:r>
          </a:p>
          <a:p>
            <a:pPr algn="l"/>
            <a:r>
              <a:rPr lang="en-US" sz="1600" dirty="0"/>
              <a:t>Little Mill Middle District					Distrito medio de Little Mill</a:t>
            </a:r>
          </a:p>
        </p:txBody>
      </p:sp>
    </p:spTree>
    <p:extLst>
      <p:ext uri="{BB962C8B-B14F-4D97-AF65-F5344CB8AC3E}">
        <p14:creationId xmlns:p14="http://schemas.microsoft.com/office/powerpoint/2010/main" val="37705995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3">
            <a:extLst>
              <a:ext uri="{FF2B5EF4-FFF2-40B4-BE49-F238E27FC236}">
                <a16:creationId xmlns:a16="http://schemas.microsoft.com/office/drawing/2014/main" id="{1EE8FE4D-9DA2-45D6-B535-E765A0CB0570}"/>
              </a:ext>
            </a:extLst>
          </p:cNvPr>
          <p:cNvSpPr>
            <a:spLocks noGrp="1"/>
          </p:cNvSpPr>
          <p:nvPr>
            <p:ph type="body" sz="half" idx="2"/>
          </p:nvPr>
        </p:nvSpPr>
        <p:spPr>
          <a:xfrm>
            <a:off x="152400" y="1199561"/>
            <a:ext cx="10321743" cy="4361486"/>
          </a:xfrm>
        </p:spPr>
        <p:txBody>
          <a:bodyPr>
            <a:normAutofit/>
          </a:bodyPr>
          <a:lstStyle/>
          <a:p>
            <a:r>
              <a:rPr lang="en-US" sz="1700" dirty="0">
                <a:solidFill>
                  <a:schemeClr val="accent5">
                    <a:lumMod val="75000"/>
                  </a:schemeClr>
                </a:solidFill>
              </a:rPr>
              <a:t>Go to the Forsyth County Schools website</a:t>
            </a:r>
          </a:p>
          <a:p>
            <a:pPr>
              <a:spcBef>
                <a:spcPts val="0"/>
              </a:spcBef>
            </a:pPr>
            <a:r>
              <a:rPr lang="en-US" sz="1700" dirty="0">
                <a:solidFill>
                  <a:schemeClr val="accent5">
                    <a:lumMod val="75000"/>
                  </a:schemeClr>
                </a:solidFill>
              </a:rPr>
              <a:t>	Go to “Transportation” then  scroll down for “Transportation Request Forms”</a:t>
            </a:r>
          </a:p>
          <a:p>
            <a:pPr>
              <a:spcBef>
                <a:spcPts val="0"/>
              </a:spcBef>
            </a:pPr>
            <a:r>
              <a:rPr lang="en-US" sz="2000" dirty="0"/>
              <a:t>		</a:t>
            </a:r>
            <a:r>
              <a:rPr lang="es-ES" sz="1500" dirty="0"/>
              <a:t>Ir al sitio web de las Escuelas del Condado de Forsyth Vaya a "Transporte" y luego desplácese </a:t>
            </a:r>
          </a:p>
          <a:p>
            <a:pPr>
              <a:lnSpc>
                <a:spcPct val="110000"/>
              </a:lnSpc>
              <a:spcBef>
                <a:spcPts val="0"/>
              </a:spcBef>
            </a:pPr>
            <a:r>
              <a:rPr lang="es-ES" sz="1500" dirty="0"/>
              <a:t>		hacia abajo para "Formularios de solicitud de transporte“</a:t>
            </a:r>
          </a:p>
          <a:p>
            <a:r>
              <a:rPr lang="en-US" sz="1700" dirty="0">
                <a:solidFill>
                  <a:schemeClr val="accent5">
                    <a:lumMod val="75000"/>
                  </a:schemeClr>
                </a:solidFill>
              </a:rPr>
              <a:t>On the next page, you can complete the form you need for Joint Custody or Childcare.</a:t>
            </a:r>
          </a:p>
          <a:p>
            <a:pPr>
              <a:spcBef>
                <a:spcPts val="0"/>
              </a:spcBef>
            </a:pPr>
            <a:r>
              <a:rPr lang="en-US" sz="1700" dirty="0">
                <a:solidFill>
                  <a:schemeClr val="accent5">
                    <a:lumMod val="75000"/>
                  </a:schemeClr>
                </a:solidFill>
              </a:rPr>
              <a:t>	Make sure you click “submit” after filling it out online.</a:t>
            </a:r>
          </a:p>
          <a:p>
            <a:pPr>
              <a:spcBef>
                <a:spcPts val="0"/>
              </a:spcBef>
            </a:pPr>
            <a:r>
              <a:rPr lang="es-ES" sz="1800" dirty="0"/>
              <a:t>		</a:t>
            </a:r>
            <a:r>
              <a:rPr lang="es-ES" sz="1500" dirty="0"/>
              <a:t>En la página siguiente, puede completar el formulario que necesita para Custodia compartida o 				cuidado de niños. Asegúrese de hacer clic en "enviar" después de completarlo en línea.</a:t>
            </a:r>
            <a:endParaRPr lang="en-US" sz="1500" dirty="0"/>
          </a:p>
          <a:p>
            <a:r>
              <a:rPr lang="en-US" sz="1800" dirty="0"/>
              <a:t>NOTE: </a:t>
            </a:r>
          </a:p>
          <a:p>
            <a:pPr marL="285750" indent="-285750">
              <a:buFont typeface="Arial" panose="020B0604020202020204" pitchFamily="34" charset="0"/>
              <a:buChar char="•"/>
            </a:pPr>
            <a:r>
              <a:rPr lang="en-US" sz="1700" dirty="0">
                <a:solidFill>
                  <a:schemeClr val="accent5">
                    <a:lumMod val="75000"/>
                  </a:schemeClr>
                </a:solidFill>
              </a:rPr>
              <a:t>Not all facilities are serviced by the school bus.  Check first.</a:t>
            </a:r>
          </a:p>
          <a:p>
            <a:pPr marL="742950" lvl="1" indent="-285750">
              <a:spcBef>
                <a:spcPts val="0"/>
              </a:spcBef>
              <a:buFont typeface="Arial" panose="020B0604020202020204" pitchFamily="34" charset="0"/>
              <a:buChar char="•"/>
            </a:pPr>
            <a:r>
              <a:rPr lang="es-ES" sz="1500" dirty="0"/>
              <a:t>No todas las instalaciones son atendidas por el autobús escolar. comprobar primero </a:t>
            </a:r>
          </a:p>
          <a:p>
            <a:pPr marL="285750" indent="-285750">
              <a:spcBef>
                <a:spcPts val="0"/>
              </a:spcBef>
              <a:buFont typeface="Arial" panose="020B0604020202020204" pitchFamily="34" charset="0"/>
              <a:buChar char="•"/>
            </a:pPr>
            <a:r>
              <a:rPr lang="en-US" sz="1700" dirty="0">
                <a:solidFill>
                  <a:schemeClr val="accent5">
                    <a:lumMod val="75000"/>
                  </a:schemeClr>
                </a:solidFill>
              </a:rPr>
              <a:t>Changing your student’s stop to a childcare facility forfeits your home stop.</a:t>
            </a:r>
          </a:p>
          <a:p>
            <a:pPr marL="742950" lvl="1" indent="-285750">
              <a:spcBef>
                <a:spcPts val="0"/>
              </a:spcBef>
              <a:buFont typeface="Arial" panose="020B0604020202020204" pitchFamily="34" charset="0"/>
              <a:buChar char="•"/>
            </a:pPr>
            <a:r>
              <a:rPr lang="es-ES" sz="1500" dirty="0">
                <a:solidFill>
                  <a:schemeClr val="tx1"/>
                </a:solidFill>
              </a:rPr>
              <a:t>Cambiar la parada de su estudiante a un centro de cuidado infantil pierde su parada de casa</a:t>
            </a:r>
            <a:r>
              <a:rPr lang="en-US" sz="1500" dirty="0">
                <a:solidFill>
                  <a:schemeClr val="tx1"/>
                </a:solidFill>
              </a:rPr>
              <a:t>.</a:t>
            </a:r>
          </a:p>
          <a:p>
            <a:pPr marL="285750" indent="-285750">
              <a:spcBef>
                <a:spcPts val="0"/>
              </a:spcBef>
              <a:buFont typeface="Arial" panose="020B0604020202020204" pitchFamily="34" charset="0"/>
              <a:buChar char="•"/>
            </a:pPr>
            <a:r>
              <a:rPr lang="en-US" sz="1700" dirty="0">
                <a:solidFill>
                  <a:schemeClr val="accent5">
                    <a:lumMod val="75000"/>
                  </a:schemeClr>
                </a:solidFill>
              </a:rPr>
              <a:t>Allow 3-days to process transportation changes.</a:t>
            </a:r>
          </a:p>
          <a:p>
            <a:pPr marL="742950" lvl="1" indent="-285750">
              <a:lnSpc>
                <a:spcPct val="110000"/>
              </a:lnSpc>
              <a:spcBef>
                <a:spcPts val="0"/>
              </a:spcBef>
              <a:buFont typeface="Arial" panose="020B0604020202020204" pitchFamily="34" charset="0"/>
              <a:buChar char="•"/>
            </a:pPr>
            <a:r>
              <a:rPr lang="es-ES" sz="1500" dirty="0"/>
              <a:t>Espere 3 días para procesar los cambios de transporte</a:t>
            </a:r>
            <a:endParaRPr lang="en-US" sz="1500" dirty="0"/>
          </a:p>
          <a:p>
            <a:endParaRPr lang="en-US" sz="1800" dirty="0"/>
          </a:p>
          <a:p>
            <a:endParaRPr lang="en-US" sz="1800" dirty="0"/>
          </a:p>
          <a:p>
            <a:endParaRPr lang="en-US" dirty="0"/>
          </a:p>
        </p:txBody>
      </p:sp>
      <p:sp>
        <p:nvSpPr>
          <p:cNvPr id="10" name="Title 9">
            <a:extLst>
              <a:ext uri="{FF2B5EF4-FFF2-40B4-BE49-F238E27FC236}">
                <a16:creationId xmlns:a16="http://schemas.microsoft.com/office/drawing/2014/main" id="{DE879672-DD9E-4BE0-85C3-6E298275107C}"/>
              </a:ext>
            </a:extLst>
          </p:cNvPr>
          <p:cNvSpPr>
            <a:spLocks noGrp="1"/>
          </p:cNvSpPr>
          <p:nvPr>
            <p:ph type="title"/>
          </p:nvPr>
        </p:nvSpPr>
        <p:spPr>
          <a:xfrm>
            <a:off x="354562" y="5737217"/>
            <a:ext cx="8838176" cy="1062072"/>
          </a:xfrm>
          <a:ln>
            <a:solidFill>
              <a:schemeClr val="tx1"/>
            </a:solidFill>
          </a:ln>
        </p:spPr>
        <p:txBody>
          <a:bodyPr>
            <a:normAutofit fontScale="90000"/>
          </a:bodyPr>
          <a:lstStyle/>
          <a:p>
            <a:pPr algn="ctr"/>
            <a:r>
              <a:rPr lang="en-US" sz="1900" b="1" dirty="0">
                <a:solidFill>
                  <a:schemeClr val="accent5">
                    <a:lumMod val="75000"/>
                  </a:schemeClr>
                </a:solidFill>
              </a:rPr>
              <a:t>AM and PM stops don’t have to be the same, but they are consistent 5-days a week.</a:t>
            </a:r>
            <a:br>
              <a:rPr lang="en-US" sz="1900" b="1" dirty="0">
                <a:solidFill>
                  <a:schemeClr val="accent5">
                    <a:lumMod val="75000"/>
                  </a:schemeClr>
                </a:solidFill>
              </a:rPr>
            </a:br>
            <a:r>
              <a:rPr lang="en-US" sz="1900" b="1" dirty="0">
                <a:solidFill>
                  <a:schemeClr val="accent5">
                    <a:lumMod val="75000"/>
                  </a:schemeClr>
                </a:solidFill>
              </a:rPr>
              <a:t>Always board from your assigned stop in the morning</a:t>
            </a:r>
            <a:r>
              <a:rPr lang="en-US" sz="1900" dirty="0">
                <a:solidFill>
                  <a:schemeClr val="accent5">
                    <a:lumMod val="75000"/>
                  </a:schemeClr>
                </a:solidFill>
              </a:rPr>
              <a:t>.</a:t>
            </a:r>
            <a:br>
              <a:rPr lang="en-US" dirty="0">
                <a:solidFill>
                  <a:schemeClr val="tx1"/>
                </a:solidFill>
              </a:rPr>
            </a:br>
            <a:r>
              <a:rPr lang="es-ES" sz="1700" dirty="0">
                <a:solidFill>
                  <a:schemeClr val="tx1"/>
                </a:solidFill>
              </a:rPr>
              <a:t>Las paradas de AM y PM no tienen que ser las mismas, pero son consistentes los 5 días de la semana.</a:t>
            </a:r>
            <a:br>
              <a:rPr lang="es-ES" sz="1700" dirty="0">
                <a:solidFill>
                  <a:schemeClr val="tx1"/>
                </a:solidFill>
              </a:rPr>
            </a:br>
            <a:r>
              <a:rPr lang="es-ES" sz="1700" dirty="0">
                <a:solidFill>
                  <a:schemeClr val="tx1"/>
                </a:solidFill>
              </a:rPr>
              <a:t>Embarque siempre desde su parada asignada por la mañana.</a:t>
            </a:r>
            <a:endParaRPr lang="en-US" sz="1700" dirty="0">
              <a:solidFill>
                <a:schemeClr val="tx1"/>
              </a:solidFill>
            </a:endParaRPr>
          </a:p>
        </p:txBody>
      </p:sp>
      <p:sp>
        <p:nvSpPr>
          <p:cNvPr id="12" name="Title 1">
            <a:extLst>
              <a:ext uri="{FF2B5EF4-FFF2-40B4-BE49-F238E27FC236}">
                <a16:creationId xmlns:a16="http://schemas.microsoft.com/office/drawing/2014/main" id="{48C3CFC7-5B33-4AB0-948F-19FCFCBC6A56}"/>
              </a:ext>
            </a:extLst>
          </p:cNvPr>
          <p:cNvSpPr txBox="1">
            <a:spLocks/>
          </p:cNvSpPr>
          <p:nvPr/>
        </p:nvSpPr>
        <p:spPr>
          <a:xfrm>
            <a:off x="157071" y="179098"/>
            <a:ext cx="9696376" cy="956441"/>
          </a:xfrm>
          <a:prstGeom prst="rect">
            <a:avLst/>
          </a:prstGeom>
        </p:spPr>
        <p:txBody>
          <a:bodyPr vert="horz" lIns="91440" tIns="45720" rIns="91440" bIns="45720" rtlCol="0" anchor="b">
            <a:noAutofit/>
          </a:bodyPr>
          <a:lstStyle>
            <a:lvl1pPr algn="l" defTabSz="457200" rtl="0" eaLnBrk="1" latinLnBrk="0" hangingPunct="1">
              <a:spcBef>
                <a:spcPct val="0"/>
              </a:spcBef>
              <a:buNone/>
              <a:defRPr sz="2400" b="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200" b="1" dirty="0"/>
              <a:t>The School Bus and Childcare Facilities/Homes.</a:t>
            </a:r>
          </a:p>
          <a:p>
            <a:r>
              <a:rPr lang="es-ES" sz="2300" b="1" dirty="0"/>
              <a:t>El autobús escolar y las instalaciones/hogares de cuidado infantil</a:t>
            </a:r>
            <a:r>
              <a:rPr lang="es-ES" sz="3200" b="1" dirty="0"/>
              <a:t>.</a:t>
            </a:r>
            <a:endParaRPr lang="en-US" sz="3200" b="1" dirty="0"/>
          </a:p>
        </p:txBody>
      </p:sp>
      <p:sp>
        <p:nvSpPr>
          <p:cNvPr id="14" name="Arrow: Right 13">
            <a:extLst>
              <a:ext uri="{FF2B5EF4-FFF2-40B4-BE49-F238E27FC236}">
                <a16:creationId xmlns:a16="http://schemas.microsoft.com/office/drawing/2014/main" id="{9C0C8784-9BE2-4325-AFB8-6B90D17BEDAB}"/>
              </a:ext>
            </a:extLst>
          </p:cNvPr>
          <p:cNvSpPr/>
          <p:nvPr/>
        </p:nvSpPr>
        <p:spPr>
          <a:xfrm>
            <a:off x="9023129" y="1580478"/>
            <a:ext cx="830318" cy="23040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902CF3B3-8F9E-5C29-569D-8BEC9E692D7B}"/>
              </a:ext>
            </a:extLst>
          </p:cNvPr>
          <p:cNvPicPr>
            <a:picLocks noChangeAspect="1"/>
          </p:cNvPicPr>
          <p:nvPr/>
        </p:nvPicPr>
        <p:blipFill>
          <a:blip r:embed="rId2"/>
          <a:stretch>
            <a:fillRect/>
          </a:stretch>
        </p:blipFill>
        <p:spPr>
          <a:xfrm>
            <a:off x="10133571" y="1367022"/>
            <a:ext cx="1895740" cy="657317"/>
          </a:xfrm>
          <a:prstGeom prst="rect">
            <a:avLst/>
          </a:prstGeom>
        </p:spPr>
      </p:pic>
      <p:sp>
        <p:nvSpPr>
          <p:cNvPr id="5" name="Rectangle 2">
            <a:extLst>
              <a:ext uri="{FF2B5EF4-FFF2-40B4-BE49-F238E27FC236}">
                <a16:creationId xmlns:a16="http://schemas.microsoft.com/office/drawing/2014/main" id="{E1DBE2BD-05E0-B382-C733-4FE6D636CAE4}"/>
              </a:ext>
            </a:extLst>
          </p:cNvPr>
          <p:cNvSpPr>
            <a:spLocks noChangeArrowheads="1"/>
          </p:cNvSpPr>
          <p:nvPr/>
        </p:nvSpPr>
        <p:spPr bwMode="auto">
          <a:xfrm>
            <a:off x="152400" y="152400"/>
            <a:ext cx="12192000" cy="0"/>
          </a:xfrm>
          <a:prstGeom prst="rect">
            <a:avLst/>
          </a:prstGeom>
          <a:solidFill>
            <a:srgbClr val="F5F5F5"/>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5">
            <a:extLst>
              <a:ext uri="{FF2B5EF4-FFF2-40B4-BE49-F238E27FC236}">
                <a16:creationId xmlns:a16="http://schemas.microsoft.com/office/drawing/2014/main" id="{7FB01A8D-2291-3428-C8B4-9880FDB44F7A}"/>
              </a:ext>
            </a:extLst>
          </p:cNvPr>
          <p:cNvSpPr>
            <a:spLocks noChangeArrowheads="1"/>
          </p:cNvSpPr>
          <p:nvPr/>
        </p:nvSpPr>
        <p:spPr bwMode="auto">
          <a:xfrm>
            <a:off x="152400" y="152400"/>
            <a:ext cx="12192000" cy="0"/>
          </a:xfrm>
          <a:prstGeom prst="rect">
            <a:avLst/>
          </a:prstGeom>
          <a:solidFill>
            <a:srgbClr val="F5F5F5"/>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41434013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3">
            <a:extLst>
              <a:ext uri="{FF2B5EF4-FFF2-40B4-BE49-F238E27FC236}">
                <a16:creationId xmlns:a16="http://schemas.microsoft.com/office/drawing/2014/main" id="{1EE8FE4D-9DA2-45D6-B535-E765A0CB0570}"/>
              </a:ext>
            </a:extLst>
          </p:cNvPr>
          <p:cNvSpPr>
            <a:spLocks noGrp="1"/>
          </p:cNvSpPr>
          <p:nvPr>
            <p:ph type="body" sz="half" idx="2"/>
          </p:nvPr>
        </p:nvSpPr>
        <p:spPr>
          <a:xfrm>
            <a:off x="292359" y="1446245"/>
            <a:ext cx="9696376" cy="5032656"/>
          </a:xfrm>
          <a:noFill/>
        </p:spPr>
        <p:txBody>
          <a:bodyPr>
            <a:normAutofit/>
          </a:bodyPr>
          <a:lstStyle/>
          <a:p>
            <a:pPr>
              <a:spcBef>
                <a:spcPts val="0"/>
              </a:spcBef>
            </a:pPr>
            <a:r>
              <a:rPr lang="en-US" sz="1800" b="1" i="1" dirty="0">
                <a:solidFill>
                  <a:schemeClr val="accent5">
                    <a:lumMod val="75000"/>
                  </a:schemeClr>
                </a:solidFill>
              </a:rPr>
              <a:t>I planned on driving the first few days and then starting the school bus.</a:t>
            </a:r>
          </a:p>
          <a:p>
            <a:pPr>
              <a:spcBef>
                <a:spcPts val="0"/>
              </a:spcBef>
              <a:tabLst>
                <a:tab pos="284163" algn="l"/>
              </a:tabLst>
            </a:pPr>
            <a:r>
              <a:rPr lang="en-US" sz="1800" dirty="0">
                <a:solidFill>
                  <a:schemeClr val="accent5">
                    <a:lumMod val="75000"/>
                  </a:schemeClr>
                </a:solidFill>
              </a:rPr>
              <a:t>	This is fine, We do recommend, however, that students ride from day one.  School buses are 30 times safer than the family car and it gets your student into their routine.</a:t>
            </a:r>
          </a:p>
          <a:p>
            <a:pPr>
              <a:spcBef>
                <a:spcPts val="0"/>
              </a:spcBef>
              <a:tabLst>
                <a:tab pos="284163" algn="l"/>
              </a:tabLst>
            </a:pPr>
            <a:endParaRPr lang="en-US" sz="1800" dirty="0"/>
          </a:p>
          <a:p>
            <a:pPr>
              <a:spcBef>
                <a:spcPts val="0"/>
              </a:spcBef>
              <a:tabLst>
                <a:tab pos="284163" algn="l"/>
              </a:tabLst>
            </a:pPr>
            <a:r>
              <a:rPr lang="es-ES" sz="1600" b="1" dirty="0"/>
              <a:t>Planeé conducir los primeros días y luego arrancar el autobús escolar.</a:t>
            </a:r>
          </a:p>
          <a:p>
            <a:pPr>
              <a:spcBef>
                <a:spcPts val="0"/>
              </a:spcBef>
              <a:tabLst>
                <a:tab pos="284163" algn="l"/>
              </a:tabLst>
            </a:pPr>
            <a:r>
              <a:rPr lang="es-ES" sz="1600" dirty="0"/>
              <a:t>	Esto está bien. Sin embargo, recomendamos que los estudiantes viajen desde el primer día. Los autobuses escolares son 30 veces más seguros que el automóvil familiar y hacen que su estudiante se adapte a su rutina.</a:t>
            </a:r>
          </a:p>
          <a:p>
            <a:pPr>
              <a:spcBef>
                <a:spcPts val="0"/>
              </a:spcBef>
              <a:tabLst>
                <a:tab pos="284163" algn="l"/>
              </a:tabLst>
            </a:pPr>
            <a:endParaRPr lang="es-ES" sz="1800" dirty="0"/>
          </a:p>
          <a:p>
            <a:pPr>
              <a:spcBef>
                <a:spcPts val="0"/>
              </a:spcBef>
              <a:tabLst>
                <a:tab pos="284163" algn="l"/>
              </a:tabLst>
            </a:pPr>
            <a:endParaRPr lang="en-US" sz="1800" dirty="0"/>
          </a:p>
          <a:p>
            <a:pPr>
              <a:spcBef>
                <a:spcPts val="0"/>
              </a:spcBef>
              <a:tabLst>
                <a:tab pos="284163" algn="l"/>
              </a:tabLst>
            </a:pPr>
            <a:r>
              <a:rPr lang="en-US" sz="1800" b="1" i="1" dirty="0">
                <a:solidFill>
                  <a:schemeClr val="accent5">
                    <a:lumMod val="75000"/>
                  </a:schemeClr>
                </a:solidFill>
              </a:rPr>
              <a:t>How will my student know how to get to their classroom from the bus in the morning?</a:t>
            </a:r>
          </a:p>
          <a:p>
            <a:pPr>
              <a:spcBef>
                <a:spcPts val="0"/>
              </a:spcBef>
              <a:tabLst>
                <a:tab pos="284163" algn="l"/>
              </a:tabLst>
            </a:pPr>
            <a:r>
              <a:rPr lang="en-US" sz="1800" dirty="0">
                <a:solidFill>
                  <a:schemeClr val="accent5">
                    <a:lumMod val="75000"/>
                  </a:schemeClr>
                </a:solidFill>
              </a:rPr>
              <a:t>	School staff will be in the bus lane and hallways to help your student to class.</a:t>
            </a:r>
          </a:p>
          <a:p>
            <a:pPr>
              <a:spcBef>
                <a:spcPts val="0"/>
              </a:spcBef>
              <a:tabLst>
                <a:tab pos="284163" algn="l"/>
              </a:tabLst>
            </a:pPr>
            <a:endParaRPr lang="en-US" sz="1800" dirty="0"/>
          </a:p>
          <a:p>
            <a:pPr>
              <a:spcBef>
                <a:spcPts val="0"/>
              </a:spcBef>
              <a:tabLst>
                <a:tab pos="284163" algn="l"/>
              </a:tabLst>
            </a:pPr>
            <a:r>
              <a:rPr lang="es-ES" sz="1600" b="1" dirty="0"/>
              <a:t>¿Cómo sabrá mi estudiante cómo llegar a su salón de clases desde el autobús en la mañana?</a:t>
            </a:r>
          </a:p>
          <a:p>
            <a:pPr>
              <a:spcBef>
                <a:spcPts val="0"/>
              </a:spcBef>
              <a:tabLst>
                <a:tab pos="284163" algn="l"/>
              </a:tabLst>
            </a:pPr>
            <a:r>
              <a:rPr lang="es-ES" sz="1600" dirty="0"/>
              <a:t>	El personal de la escuela estará en el carril del autobús y en los pasillos para ayudar a su estudiante a llegar a clase.</a:t>
            </a:r>
            <a:endParaRPr lang="en-US" sz="1600" dirty="0"/>
          </a:p>
          <a:p>
            <a:pPr>
              <a:tabLst>
                <a:tab pos="284163" algn="l"/>
              </a:tabLst>
            </a:pPr>
            <a:endParaRPr lang="en-US" dirty="0"/>
          </a:p>
        </p:txBody>
      </p:sp>
      <p:sp>
        <p:nvSpPr>
          <p:cNvPr id="12" name="Title 1">
            <a:extLst>
              <a:ext uri="{FF2B5EF4-FFF2-40B4-BE49-F238E27FC236}">
                <a16:creationId xmlns:a16="http://schemas.microsoft.com/office/drawing/2014/main" id="{48C3CFC7-5B33-4AB0-948F-19FCFCBC6A56}"/>
              </a:ext>
            </a:extLst>
          </p:cNvPr>
          <p:cNvSpPr txBox="1">
            <a:spLocks/>
          </p:cNvSpPr>
          <p:nvPr/>
        </p:nvSpPr>
        <p:spPr>
          <a:xfrm>
            <a:off x="113278" y="153490"/>
            <a:ext cx="9696376" cy="956441"/>
          </a:xfrm>
          <a:prstGeom prst="rect">
            <a:avLst/>
          </a:prstGeom>
        </p:spPr>
        <p:txBody>
          <a:bodyPr vert="horz" lIns="91440" tIns="45720" rIns="91440" bIns="45720" rtlCol="0" anchor="b">
            <a:noAutofit/>
          </a:bodyPr>
          <a:lstStyle>
            <a:lvl1pPr algn="l" defTabSz="457200" rtl="0" eaLnBrk="1" latinLnBrk="0" hangingPunct="1">
              <a:spcBef>
                <a:spcPct val="0"/>
              </a:spcBef>
              <a:buNone/>
              <a:defRPr sz="2400" b="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200" b="1" dirty="0"/>
              <a:t>Often asked questions</a:t>
            </a:r>
          </a:p>
          <a:p>
            <a:r>
              <a:rPr lang="en-US" sz="2600" b="1" dirty="0" err="1"/>
              <a:t>Preguntas</a:t>
            </a:r>
            <a:r>
              <a:rPr lang="en-US" sz="2600" b="1" dirty="0"/>
              <a:t> </a:t>
            </a:r>
            <a:r>
              <a:rPr lang="en-US" sz="2600" b="1" dirty="0" err="1"/>
              <a:t>frecuentes</a:t>
            </a:r>
            <a:endParaRPr lang="en-US" sz="2600" b="1" dirty="0"/>
          </a:p>
        </p:txBody>
      </p:sp>
      <p:sp>
        <p:nvSpPr>
          <p:cNvPr id="3" name="Rectangle 2">
            <a:extLst>
              <a:ext uri="{FF2B5EF4-FFF2-40B4-BE49-F238E27FC236}">
                <a16:creationId xmlns:a16="http://schemas.microsoft.com/office/drawing/2014/main" id="{2F81C487-2F26-7B97-807F-F4BED72071CC}"/>
              </a:ext>
            </a:extLst>
          </p:cNvPr>
          <p:cNvSpPr>
            <a:spLocks noChangeArrowheads="1"/>
          </p:cNvSpPr>
          <p:nvPr/>
        </p:nvSpPr>
        <p:spPr bwMode="auto">
          <a:xfrm>
            <a:off x="152400" y="152400"/>
            <a:ext cx="12192000" cy="0"/>
          </a:xfrm>
          <a:prstGeom prst="rect">
            <a:avLst/>
          </a:prstGeom>
          <a:solidFill>
            <a:srgbClr val="F5F5F5"/>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5">
            <a:extLst>
              <a:ext uri="{FF2B5EF4-FFF2-40B4-BE49-F238E27FC236}">
                <a16:creationId xmlns:a16="http://schemas.microsoft.com/office/drawing/2014/main" id="{C2985AD5-4426-794F-A5E9-5F9F5875BA91}"/>
              </a:ext>
            </a:extLst>
          </p:cNvPr>
          <p:cNvSpPr>
            <a:spLocks noChangeArrowheads="1"/>
          </p:cNvSpPr>
          <p:nvPr/>
        </p:nvSpPr>
        <p:spPr bwMode="auto">
          <a:xfrm>
            <a:off x="152400" y="152400"/>
            <a:ext cx="12192000" cy="0"/>
          </a:xfrm>
          <a:prstGeom prst="rect">
            <a:avLst/>
          </a:prstGeom>
          <a:solidFill>
            <a:srgbClr val="F5F5F5"/>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10513157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3">
            <a:extLst>
              <a:ext uri="{FF2B5EF4-FFF2-40B4-BE49-F238E27FC236}">
                <a16:creationId xmlns:a16="http://schemas.microsoft.com/office/drawing/2014/main" id="{1EE8FE4D-9DA2-45D6-B535-E765A0CB0570}"/>
              </a:ext>
            </a:extLst>
          </p:cNvPr>
          <p:cNvSpPr>
            <a:spLocks noGrp="1"/>
          </p:cNvSpPr>
          <p:nvPr>
            <p:ph type="body" sz="half" idx="2"/>
          </p:nvPr>
        </p:nvSpPr>
        <p:spPr>
          <a:xfrm>
            <a:off x="298580" y="1315616"/>
            <a:ext cx="9853126" cy="5388894"/>
          </a:xfrm>
          <a:noFill/>
        </p:spPr>
        <p:txBody>
          <a:bodyPr>
            <a:normAutofit/>
          </a:bodyPr>
          <a:lstStyle/>
          <a:p>
            <a:pPr>
              <a:spcBef>
                <a:spcPts val="0"/>
              </a:spcBef>
              <a:tabLst>
                <a:tab pos="284163" algn="l"/>
              </a:tabLst>
            </a:pPr>
            <a:r>
              <a:rPr lang="en-US" sz="1700" b="1" i="1" dirty="0">
                <a:solidFill>
                  <a:schemeClr val="accent5">
                    <a:lumMod val="75000"/>
                  </a:schemeClr>
                </a:solidFill>
              </a:rPr>
              <a:t>How will my student know which bus to board in the afternoon?</a:t>
            </a:r>
          </a:p>
          <a:p>
            <a:pPr>
              <a:spcBef>
                <a:spcPts val="0"/>
              </a:spcBef>
              <a:tabLst>
                <a:tab pos="284163" algn="l"/>
              </a:tabLst>
            </a:pPr>
            <a:r>
              <a:rPr lang="en-US" sz="1700" dirty="0">
                <a:solidFill>
                  <a:schemeClr val="accent5">
                    <a:lumMod val="75000"/>
                  </a:schemeClr>
                </a:solidFill>
              </a:rPr>
              <a:t>	Each class will be walked out to their bus.  The bus driver will be putting a tag on your student’s bookbag today.  This tag will be in a red sleeve and will have the student ID Number, route number and bus stop location to ensure that whoever is driving your student home, knows where their bus stop is located.</a:t>
            </a:r>
          </a:p>
          <a:p>
            <a:pPr>
              <a:spcBef>
                <a:spcPts val="0"/>
              </a:spcBef>
              <a:tabLst>
                <a:tab pos="284163" algn="l"/>
              </a:tabLst>
            </a:pPr>
            <a:endParaRPr lang="en-US" sz="1800" dirty="0"/>
          </a:p>
          <a:p>
            <a:pPr>
              <a:spcBef>
                <a:spcPts val="0"/>
              </a:spcBef>
              <a:tabLst>
                <a:tab pos="284163" algn="l"/>
              </a:tabLst>
            </a:pPr>
            <a:r>
              <a:rPr lang="es-ES" sz="1500" b="1" dirty="0"/>
              <a:t>¿Cómo sabrá mi estudiante qué autobús abordar en la tarde?</a:t>
            </a:r>
          </a:p>
          <a:p>
            <a:pPr>
              <a:spcBef>
                <a:spcPts val="0"/>
              </a:spcBef>
              <a:tabLst>
                <a:tab pos="284163" algn="l"/>
              </a:tabLst>
            </a:pPr>
            <a:r>
              <a:rPr lang="es-ES" sz="1500" dirty="0"/>
              <a:t>	Cada clase será caminada hacia su autobús. El conductor del autobús pondrá una etiqueta en la mochila de su estudiante hoy. Esta etiqueta estará en una manga roja y tendrá el número de identificación del estudiante, el número de ruta y la ubicación de la parada de autobús para garantizar que quienquiera que lleve a su hijo a casa sepa dónde se encuentra su parada de autobús.</a:t>
            </a:r>
            <a:endParaRPr lang="en-US" sz="1500" dirty="0"/>
          </a:p>
          <a:p>
            <a:pPr>
              <a:spcBef>
                <a:spcPts val="0"/>
              </a:spcBef>
              <a:tabLst>
                <a:tab pos="284163" algn="l"/>
              </a:tabLst>
            </a:pPr>
            <a:endParaRPr lang="en-US" sz="1800" dirty="0"/>
          </a:p>
          <a:p>
            <a:pPr>
              <a:spcBef>
                <a:spcPts val="0"/>
              </a:spcBef>
              <a:tabLst>
                <a:tab pos="284163" algn="l"/>
              </a:tabLst>
            </a:pPr>
            <a:r>
              <a:rPr lang="en-US" sz="1700" b="1" i="1" dirty="0">
                <a:solidFill>
                  <a:schemeClr val="accent5">
                    <a:lumMod val="75000"/>
                  </a:schemeClr>
                </a:solidFill>
              </a:rPr>
              <a:t>Will you let my kindergarten student off at his designated stop if I am not there?</a:t>
            </a:r>
          </a:p>
          <a:p>
            <a:pPr>
              <a:spcBef>
                <a:spcPts val="0"/>
              </a:spcBef>
              <a:tabLst>
                <a:tab pos="284163" algn="l"/>
              </a:tabLst>
            </a:pPr>
            <a:r>
              <a:rPr lang="en-US" sz="1700" dirty="0">
                <a:solidFill>
                  <a:schemeClr val="accent5">
                    <a:lumMod val="75000"/>
                  </a:schemeClr>
                </a:solidFill>
              </a:rPr>
              <a:t>	The safety of your student is our first concern.  If we arrive at your student’s stop and nobody is there with the Student Release Pass to receive your student, the driver will contact dispatch who will your school know your child is being returned.</a:t>
            </a:r>
          </a:p>
          <a:p>
            <a:pPr>
              <a:spcBef>
                <a:spcPts val="0"/>
              </a:spcBef>
              <a:tabLst>
                <a:tab pos="284163" algn="l"/>
              </a:tabLst>
            </a:pPr>
            <a:endParaRPr lang="en-US" sz="1800" dirty="0"/>
          </a:p>
          <a:p>
            <a:pPr>
              <a:spcBef>
                <a:spcPts val="0"/>
              </a:spcBef>
              <a:tabLst>
                <a:tab pos="284163" algn="l"/>
              </a:tabLst>
            </a:pPr>
            <a:r>
              <a:rPr lang="es-ES" sz="1800" b="1" dirty="0"/>
              <a:t>¿</a:t>
            </a:r>
            <a:r>
              <a:rPr lang="es-ES" sz="1500" b="1" dirty="0"/>
              <a:t>Dejarán a mi estudiante de jardín de infantes en su parada designada si no estoy allí?</a:t>
            </a:r>
            <a:endParaRPr lang="en-US" sz="1500" b="1" dirty="0"/>
          </a:p>
          <a:p>
            <a:pPr>
              <a:spcBef>
                <a:spcPts val="0"/>
              </a:spcBef>
              <a:tabLst>
                <a:tab pos="284163" algn="l"/>
              </a:tabLst>
            </a:pPr>
            <a:r>
              <a:rPr lang="es-ES" sz="1500" dirty="0"/>
              <a:t>	La seguridad de su estudiante es nuestra primera preocupación. Si llegamos a la parada de su estudiante y no hay nadie allí con el Pase de Entrega del Estudiante para recibir a su estudiante, el conductor se comunicará con el despacho, quien le informará a su escuela que su hijo está siendo devuelto.</a:t>
            </a:r>
            <a:endParaRPr lang="en-US" sz="1500" dirty="0"/>
          </a:p>
        </p:txBody>
      </p:sp>
      <p:sp>
        <p:nvSpPr>
          <p:cNvPr id="12" name="Title 1">
            <a:extLst>
              <a:ext uri="{FF2B5EF4-FFF2-40B4-BE49-F238E27FC236}">
                <a16:creationId xmlns:a16="http://schemas.microsoft.com/office/drawing/2014/main" id="{48C3CFC7-5B33-4AB0-948F-19FCFCBC6A56}"/>
              </a:ext>
            </a:extLst>
          </p:cNvPr>
          <p:cNvSpPr txBox="1">
            <a:spLocks/>
          </p:cNvSpPr>
          <p:nvPr/>
        </p:nvSpPr>
        <p:spPr>
          <a:xfrm>
            <a:off x="113278" y="153490"/>
            <a:ext cx="9696376" cy="956441"/>
          </a:xfrm>
          <a:prstGeom prst="rect">
            <a:avLst/>
          </a:prstGeom>
        </p:spPr>
        <p:txBody>
          <a:bodyPr vert="horz" lIns="91440" tIns="45720" rIns="91440" bIns="45720" rtlCol="0" anchor="b">
            <a:noAutofit/>
          </a:bodyPr>
          <a:lstStyle>
            <a:lvl1pPr algn="l" defTabSz="457200" rtl="0" eaLnBrk="1" latinLnBrk="0" hangingPunct="1">
              <a:spcBef>
                <a:spcPct val="0"/>
              </a:spcBef>
              <a:buNone/>
              <a:defRPr sz="2400" b="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200" b="1" dirty="0"/>
              <a:t>Often asked questions</a:t>
            </a:r>
          </a:p>
          <a:p>
            <a:r>
              <a:rPr lang="en-US" sz="2600" b="1" dirty="0" err="1"/>
              <a:t>Preguntas</a:t>
            </a:r>
            <a:r>
              <a:rPr lang="en-US" sz="2600" b="1" dirty="0"/>
              <a:t> </a:t>
            </a:r>
            <a:r>
              <a:rPr lang="en-US" sz="2600" b="1" dirty="0" err="1"/>
              <a:t>frecuentes</a:t>
            </a:r>
            <a:endParaRPr lang="en-US" sz="2600" b="1" dirty="0"/>
          </a:p>
        </p:txBody>
      </p:sp>
      <p:sp>
        <p:nvSpPr>
          <p:cNvPr id="3" name="Rectangle 2">
            <a:extLst>
              <a:ext uri="{FF2B5EF4-FFF2-40B4-BE49-F238E27FC236}">
                <a16:creationId xmlns:a16="http://schemas.microsoft.com/office/drawing/2014/main" id="{2F81C487-2F26-7B97-807F-F4BED72071CC}"/>
              </a:ext>
            </a:extLst>
          </p:cNvPr>
          <p:cNvSpPr>
            <a:spLocks noChangeArrowheads="1"/>
          </p:cNvSpPr>
          <p:nvPr/>
        </p:nvSpPr>
        <p:spPr bwMode="auto">
          <a:xfrm>
            <a:off x="152400" y="152400"/>
            <a:ext cx="12192000" cy="0"/>
          </a:xfrm>
          <a:prstGeom prst="rect">
            <a:avLst/>
          </a:prstGeom>
          <a:solidFill>
            <a:srgbClr val="F5F5F5"/>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5">
            <a:extLst>
              <a:ext uri="{FF2B5EF4-FFF2-40B4-BE49-F238E27FC236}">
                <a16:creationId xmlns:a16="http://schemas.microsoft.com/office/drawing/2014/main" id="{C2985AD5-4426-794F-A5E9-5F9F5875BA91}"/>
              </a:ext>
            </a:extLst>
          </p:cNvPr>
          <p:cNvSpPr>
            <a:spLocks noChangeArrowheads="1"/>
          </p:cNvSpPr>
          <p:nvPr/>
        </p:nvSpPr>
        <p:spPr bwMode="auto">
          <a:xfrm>
            <a:off x="152400" y="152400"/>
            <a:ext cx="12192000" cy="0"/>
          </a:xfrm>
          <a:prstGeom prst="rect">
            <a:avLst/>
          </a:prstGeom>
          <a:solidFill>
            <a:srgbClr val="F5F5F5"/>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2">
            <a:extLst>
              <a:ext uri="{FF2B5EF4-FFF2-40B4-BE49-F238E27FC236}">
                <a16:creationId xmlns:a16="http://schemas.microsoft.com/office/drawing/2014/main" id="{0B3669AA-FBF6-779E-35C8-7F8FCAC13A39}"/>
              </a:ext>
            </a:extLst>
          </p:cNvPr>
          <p:cNvSpPr>
            <a:spLocks noChangeArrowheads="1"/>
          </p:cNvSpPr>
          <p:nvPr/>
        </p:nvSpPr>
        <p:spPr bwMode="auto">
          <a:xfrm>
            <a:off x="166688" y="1714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10276613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3">
            <a:extLst>
              <a:ext uri="{FF2B5EF4-FFF2-40B4-BE49-F238E27FC236}">
                <a16:creationId xmlns:a16="http://schemas.microsoft.com/office/drawing/2014/main" id="{1EE8FE4D-9DA2-45D6-B535-E765A0CB0570}"/>
              </a:ext>
            </a:extLst>
          </p:cNvPr>
          <p:cNvSpPr>
            <a:spLocks noGrp="1"/>
          </p:cNvSpPr>
          <p:nvPr>
            <p:ph type="body" sz="half" idx="2"/>
          </p:nvPr>
        </p:nvSpPr>
        <p:spPr>
          <a:xfrm>
            <a:off x="233265" y="1175657"/>
            <a:ext cx="10039739" cy="5528853"/>
          </a:xfrm>
        </p:spPr>
        <p:txBody>
          <a:bodyPr>
            <a:normAutofit lnSpcReduction="10000"/>
          </a:bodyPr>
          <a:lstStyle/>
          <a:p>
            <a:pPr>
              <a:spcBef>
                <a:spcPts val="0"/>
              </a:spcBef>
            </a:pPr>
            <a:r>
              <a:rPr lang="en-US" sz="1700" b="1" i="1" dirty="0">
                <a:solidFill>
                  <a:schemeClr val="accent5">
                    <a:lumMod val="75000"/>
                  </a:schemeClr>
                </a:solidFill>
              </a:rPr>
              <a:t>Can my kindergarten student sit with their older sibling?</a:t>
            </a:r>
          </a:p>
          <a:p>
            <a:pPr>
              <a:spcBef>
                <a:spcPts val="0"/>
              </a:spcBef>
              <a:tabLst>
                <a:tab pos="284163" algn="l"/>
              </a:tabLst>
            </a:pPr>
            <a:r>
              <a:rPr lang="en-US" sz="1700" dirty="0">
                <a:solidFill>
                  <a:schemeClr val="accent5">
                    <a:lumMod val="75000"/>
                  </a:schemeClr>
                </a:solidFill>
              </a:rPr>
              <a:t>	Each student is given an assigned bus seat. Drivers put KK in the front, then 1</a:t>
            </a:r>
            <a:r>
              <a:rPr lang="en-US" sz="1700" baseline="30000" dirty="0">
                <a:solidFill>
                  <a:schemeClr val="accent5">
                    <a:lumMod val="75000"/>
                  </a:schemeClr>
                </a:solidFill>
              </a:rPr>
              <a:t>st</a:t>
            </a:r>
            <a:r>
              <a:rPr lang="en-US" sz="1700" dirty="0">
                <a:solidFill>
                  <a:schemeClr val="accent5">
                    <a:lumMod val="75000"/>
                  </a:schemeClr>
                </a:solidFill>
              </a:rPr>
              <a:t> grade, 	2</a:t>
            </a:r>
            <a:r>
              <a:rPr lang="en-US" sz="1700" baseline="30000" dirty="0">
                <a:solidFill>
                  <a:schemeClr val="accent5">
                    <a:lumMod val="75000"/>
                  </a:schemeClr>
                </a:solidFill>
              </a:rPr>
              <a:t>nd</a:t>
            </a:r>
            <a:r>
              <a:rPr lang="en-US" sz="1700" dirty="0">
                <a:solidFill>
                  <a:schemeClr val="accent5">
                    <a:lumMod val="75000"/>
                  </a:schemeClr>
                </a:solidFill>
              </a:rPr>
              <a:t> grade, etc.  Yes, we can honor your requests for siblings to sit together, but the seat will be in the youngest grade area.  For example, if you want a KK student to sit with your fifth-grade student, they will be assigned a seat in the KK area.</a:t>
            </a:r>
          </a:p>
          <a:p>
            <a:pPr>
              <a:spcBef>
                <a:spcPts val="0"/>
              </a:spcBef>
              <a:tabLst>
                <a:tab pos="284163" algn="l"/>
              </a:tabLst>
            </a:pPr>
            <a:endParaRPr lang="en-US" sz="1600" dirty="0"/>
          </a:p>
          <a:p>
            <a:pPr>
              <a:spcBef>
                <a:spcPts val="0"/>
              </a:spcBef>
              <a:tabLst>
                <a:tab pos="284163" algn="l"/>
              </a:tabLst>
            </a:pPr>
            <a:r>
              <a:rPr lang="es-ES" sz="1600" b="1" dirty="0"/>
              <a:t>¿Puede mi estudiante de kindergarten sentarse con su hermano mayor?</a:t>
            </a:r>
          </a:p>
          <a:p>
            <a:pPr>
              <a:spcBef>
                <a:spcPts val="0"/>
              </a:spcBef>
              <a:tabLst>
                <a:tab pos="284163" algn="l"/>
              </a:tabLst>
            </a:pPr>
            <a:r>
              <a:rPr lang="es-ES" sz="1600" dirty="0"/>
              <a:t>	A cada estudiante se le asigna un asiento en el autobús. Los conductores colocan a KK en el frente, luego a los de primer grado, segundo grado, etc. Sí, podemos cumplir con sus solicitudes de que los hermanos se sienten juntos, pero el asiento estará en el área de grado más joven. Por ejemplo, si desea que un estudiante de KK se siente con su estudiante de quinto grado, se le asignará un asiento en el área de KK.</a:t>
            </a:r>
          </a:p>
          <a:p>
            <a:pPr>
              <a:spcBef>
                <a:spcPts val="0"/>
              </a:spcBef>
              <a:tabLst>
                <a:tab pos="284163" algn="l"/>
              </a:tabLst>
            </a:pPr>
            <a:endParaRPr lang="es-ES" sz="1600" dirty="0"/>
          </a:p>
          <a:p>
            <a:pPr>
              <a:spcBef>
                <a:spcPts val="0"/>
              </a:spcBef>
              <a:tabLst>
                <a:tab pos="284163" algn="l"/>
              </a:tabLst>
            </a:pPr>
            <a:endParaRPr lang="es-ES" sz="1600" dirty="0"/>
          </a:p>
          <a:p>
            <a:pPr>
              <a:spcBef>
                <a:spcPts val="0"/>
              </a:spcBef>
              <a:tabLst>
                <a:tab pos="284163" algn="l"/>
              </a:tabLst>
            </a:pPr>
            <a:r>
              <a:rPr lang="en-US" sz="1700" b="1" i="1" dirty="0">
                <a:solidFill>
                  <a:schemeClr val="accent5">
                    <a:lumMod val="75000"/>
                  </a:schemeClr>
                </a:solidFill>
              </a:rPr>
              <a:t>Who do I call if I have a question about the bus ride?</a:t>
            </a:r>
          </a:p>
          <a:p>
            <a:pPr>
              <a:spcBef>
                <a:spcPts val="0"/>
              </a:spcBef>
              <a:tabLst>
                <a:tab pos="284163" algn="l"/>
              </a:tabLst>
            </a:pPr>
            <a:r>
              <a:rPr lang="en-US" sz="1700" dirty="0">
                <a:solidFill>
                  <a:schemeClr val="accent5">
                    <a:lumMod val="75000"/>
                  </a:schemeClr>
                </a:solidFill>
              </a:rPr>
              <a:t>	The Transportation page under Student Services on your school’s FCS website has the 	supervisor’s contact information.  However, if you have not yet brought your question to the bus driver, that is your first step.  (See the next question)</a:t>
            </a:r>
          </a:p>
          <a:p>
            <a:pPr>
              <a:spcBef>
                <a:spcPts val="0"/>
              </a:spcBef>
              <a:tabLst>
                <a:tab pos="284163" algn="l"/>
              </a:tabLst>
            </a:pPr>
            <a:endParaRPr lang="en-US" sz="1800" dirty="0"/>
          </a:p>
          <a:p>
            <a:pPr>
              <a:spcBef>
                <a:spcPts val="0"/>
              </a:spcBef>
              <a:tabLst>
                <a:tab pos="284163" algn="l"/>
              </a:tabLst>
            </a:pPr>
            <a:r>
              <a:rPr lang="es-ES" sz="1600" b="1" dirty="0"/>
              <a:t>¿A quién llamo si tengo una pregunta sobre el viaje en autobús?</a:t>
            </a:r>
          </a:p>
          <a:p>
            <a:pPr>
              <a:spcBef>
                <a:spcPts val="0"/>
              </a:spcBef>
              <a:tabLst>
                <a:tab pos="284163" algn="l"/>
              </a:tabLst>
            </a:pPr>
            <a:r>
              <a:rPr lang="es-ES" sz="1600" dirty="0"/>
              <a:t>	La página de Transporte bajo Servicios Estudiantiles en el sitio web de FCS de su escuela tiene la información de contacto del supervisor. Sin embargo, si aún no ha llevado su pregunta al conductor del autobús, ese es su primer paso. (Ver la siguiente pregunta)</a:t>
            </a:r>
            <a:endParaRPr lang="en-US" sz="1600" dirty="0"/>
          </a:p>
        </p:txBody>
      </p:sp>
      <p:sp>
        <p:nvSpPr>
          <p:cNvPr id="2" name="Title 1">
            <a:extLst>
              <a:ext uri="{FF2B5EF4-FFF2-40B4-BE49-F238E27FC236}">
                <a16:creationId xmlns:a16="http://schemas.microsoft.com/office/drawing/2014/main" id="{7700763C-884F-FAFC-65AA-B3BAEB7CEFCE}"/>
              </a:ext>
            </a:extLst>
          </p:cNvPr>
          <p:cNvSpPr txBox="1">
            <a:spLocks/>
          </p:cNvSpPr>
          <p:nvPr/>
        </p:nvSpPr>
        <p:spPr>
          <a:xfrm>
            <a:off x="113278" y="153490"/>
            <a:ext cx="9696376" cy="956441"/>
          </a:xfrm>
          <a:prstGeom prst="rect">
            <a:avLst/>
          </a:prstGeom>
        </p:spPr>
        <p:txBody>
          <a:bodyPr vert="horz" lIns="91440" tIns="45720" rIns="91440" bIns="45720" rtlCol="0" anchor="b">
            <a:noAutofit/>
          </a:bodyPr>
          <a:lstStyle>
            <a:lvl1pPr algn="l" defTabSz="457200" rtl="0" eaLnBrk="1" latinLnBrk="0" hangingPunct="1">
              <a:spcBef>
                <a:spcPct val="0"/>
              </a:spcBef>
              <a:buNone/>
              <a:defRPr sz="2400" b="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200" b="1" dirty="0"/>
              <a:t>Often asked questions</a:t>
            </a:r>
          </a:p>
          <a:p>
            <a:r>
              <a:rPr lang="en-US" sz="2600" b="1" dirty="0" err="1"/>
              <a:t>Preguntas</a:t>
            </a:r>
            <a:r>
              <a:rPr lang="en-US" sz="2600" b="1" dirty="0"/>
              <a:t> </a:t>
            </a:r>
            <a:r>
              <a:rPr lang="en-US" sz="2600" b="1" dirty="0" err="1"/>
              <a:t>frecuentes</a:t>
            </a:r>
            <a:endParaRPr lang="en-US" sz="2600" b="1" dirty="0"/>
          </a:p>
        </p:txBody>
      </p:sp>
    </p:spTree>
    <p:extLst>
      <p:ext uri="{BB962C8B-B14F-4D97-AF65-F5344CB8AC3E}">
        <p14:creationId xmlns:p14="http://schemas.microsoft.com/office/powerpoint/2010/main" val="5430388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3">
            <a:extLst>
              <a:ext uri="{FF2B5EF4-FFF2-40B4-BE49-F238E27FC236}">
                <a16:creationId xmlns:a16="http://schemas.microsoft.com/office/drawing/2014/main" id="{1EE8FE4D-9DA2-45D6-B535-E765A0CB0570}"/>
              </a:ext>
            </a:extLst>
          </p:cNvPr>
          <p:cNvSpPr>
            <a:spLocks noGrp="1"/>
          </p:cNvSpPr>
          <p:nvPr>
            <p:ph type="body" sz="half" idx="2"/>
          </p:nvPr>
        </p:nvSpPr>
        <p:spPr>
          <a:xfrm>
            <a:off x="233265" y="1884784"/>
            <a:ext cx="9576389" cy="4819726"/>
          </a:xfrm>
        </p:spPr>
        <p:txBody>
          <a:bodyPr>
            <a:normAutofit/>
          </a:bodyPr>
          <a:lstStyle/>
          <a:p>
            <a:pPr>
              <a:spcBef>
                <a:spcPts val="0"/>
              </a:spcBef>
              <a:tabLst>
                <a:tab pos="284163" algn="l"/>
              </a:tabLst>
            </a:pPr>
            <a:r>
              <a:rPr lang="en-US" sz="1700" b="1" i="1" dirty="0">
                <a:solidFill>
                  <a:schemeClr val="accent5">
                    <a:lumMod val="75000"/>
                  </a:schemeClr>
                </a:solidFill>
              </a:rPr>
              <a:t>How do I communication with the bus driver?</a:t>
            </a:r>
          </a:p>
          <a:p>
            <a:pPr>
              <a:spcBef>
                <a:spcPts val="0"/>
              </a:spcBef>
              <a:tabLst>
                <a:tab pos="284163" algn="l"/>
              </a:tabLst>
            </a:pPr>
            <a:r>
              <a:rPr lang="en-US" sz="1700" dirty="0">
                <a:solidFill>
                  <a:schemeClr val="accent5">
                    <a:lumMod val="75000"/>
                  </a:schemeClr>
                </a:solidFill>
              </a:rPr>
              <a:t>	Each driver generally services three routes in the morning and afternoon.  In order to maintain our route schedules, it is best to hand the driver a note with a time and phone number to reach you.  Your driver can call you after routes.</a:t>
            </a:r>
          </a:p>
          <a:p>
            <a:pPr>
              <a:spcBef>
                <a:spcPts val="0"/>
              </a:spcBef>
              <a:tabLst>
                <a:tab pos="284163" algn="l"/>
              </a:tabLst>
            </a:pPr>
            <a:endParaRPr lang="en-US" sz="1800" dirty="0"/>
          </a:p>
          <a:p>
            <a:pPr>
              <a:spcBef>
                <a:spcPts val="0"/>
              </a:spcBef>
              <a:tabLst>
                <a:tab pos="284163" algn="l"/>
              </a:tabLst>
            </a:pPr>
            <a:r>
              <a:rPr lang="es-ES" sz="1600" dirty="0"/>
              <a:t>¿</a:t>
            </a:r>
            <a:r>
              <a:rPr lang="es-ES" sz="1600" b="1" dirty="0"/>
              <a:t>Cómo me comunico con el conductor del autobús?</a:t>
            </a:r>
          </a:p>
          <a:p>
            <a:pPr>
              <a:spcBef>
                <a:spcPts val="0"/>
              </a:spcBef>
              <a:tabLst>
                <a:tab pos="284163" algn="l"/>
              </a:tabLst>
            </a:pPr>
            <a:r>
              <a:rPr lang="es-ES" sz="1600" dirty="0"/>
              <a:t>	Cada conductor generalmente da servicio a tres rutas por la mañana y por la tarde. Para mantener los horarios de nuestras rutas, lo mejor es entregarle al conductor una nota con la hora y el número de teléfono para comunicarse con usted. Su conductor puede llamarlo después de las rutas.</a:t>
            </a:r>
            <a:endParaRPr lang="en-US" sz="1600" dirty="0"/>
          </a:p>
        </p:txBody>
      </p:sp>
      <p:sp>
        <p:nvSpPr>
          <p:cNvPr id="2" name="Title 1">
            <a:extLst>
              <a:ext uri="{FF2B5EF4-FFF2-40B4-BE49-F238E27FC236}">
                <a16:creationId xmlns:a16="http://schemas.microsoft.com/office/drawing/2014/main" id="{7700763C-884F-FAFC-65AA-B3BAEB7CEFCE}"/>
              </a:ext>
            </a:extLst>
          </p:cNvPr>
          <p:cNvSpPr txBox="1">
            <a:spLocks/>
          </p:cNvSpPr>
          <p:nvPr/>
        </p:nvSpPr>
        <p:spPr>
          <a:xfrm>
            <a:off x="113278" y="153490"/>
            <a:ext cx="9696376" cy="956441"/>
          </a:xfrm>
          <a:prstGeom prst="rect">
            <a:avLst/>
          </a:prstGeom>
        </p:spPr>
        <p:txBody>
          <a:bodyPr vert="horz" lIns="91440" tIns="45720" rIns="91440" bIns="45720" rtlCol="0" anchor="b">
            <a:noAutofit/>
          </a:bodyPr>
          <a:lstStyle>
            <a:lvl1pPr algn="l" defTabSz="457200" rtl="0" eaLnBrk="1" latinLnBrk="0" hangingPunct="1">
              <a:spcBef>
                <a:spcPct val="0"/>
              </a:spcBef>
              <a:buNone/>
              <a:defRPr sz="2400" b="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200" b="1" dirty="0"/>
              <a:t>Often asked questions</a:t>
            </a:r>
          </a:p>
          <a:p>
            <a:r>
              <a:rPr lang="en-US" sz="2600" b="1" dirty="0" err="1"/>
              <a:t>Preguntas</a:t>
            </a:r>
            <a:r>
              <a:rPr lang="en-US" sz="2600" b="1" dirty="0"/>
              <a:t> </a:t>
            </a:r>
            <a:r>
              <a:rPr lang="en-US" sz="2600" b="1" dirty="0" err="1"/>
              <a:t>frecuentes</a:t>
            </a:r>
            <a:endParaRPr lang="en-US" sz="2600" b="1" dirty="0"/>
          </a:p>
        </p:txBody>
      </p:sp>
    </p:spTree>
    <p:extLst>
      <p:ext uri="{BB962C8B-B14F-4D97-AF65-F5344CB8AC3E}">
        <p14:creationId xmlns:p14="http://schemas.microsoft.com/office/powerpoint/2010/main" val="24275466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3">
            <a:extLst>
              <a:ext uri="{FF2B5EF4-FFF2-40B4-BE49-F238E27FC236}">
                <a16:creationId xmlns:a16="http://schemas.microsoft.com/office/drawing/2014/main" id="{1EE8FE4D-9DA2-45D6-B535-E765A0CB0570}"/>
              </a:ext>
            </a:extLst>
          </p:cNvPr>
          <p:cNvSpPr>
            <a:spLocks noGrp="1"/>
          </p:cNvSpPr>
          <p:nvPr>
            <p:ph type="body" sz="half" idx="2"/>
          </p:nvPr>
        </p:nvSpPr>
        <p:spPr>
          <a:xfrm>
            <a:off x="755780" y="1175768"/>
            <a:ext cx="8490856" cy="4506463"/>
          </a:xfrm>
        </p:spPr>
        <p:txBody>
          <a:bodyPr>
            <a:normAutofit fontScale="92500"/>
          </a:bodyPr>
          <a:lstStyle/>
          <a:p>
            <a:pPr algn="ctr">
              <a:lnSpc>
                <a:spcPct val="150000"/>
              </a:lnSpc>
            </a:pPr>
            <a:r>
              <a:rPr lang="en-US" sz="2200" b="1" i="1" dirty="0">
                <a:solidFill>
                  <a:schemeClr val="accent5">
                    <a:lumMod val="75000"/>
                  </a:schemeClr>
                </a:solidFill>
              </a:rPr>
              <a:t>We are excited to be a part of your child’s learning day and want you to know that we value the opportunity to transport your child to and from school every day.  We look forward to the relationship we will build with you and your child.</a:t>
            </a:r>
          </a:p>
          <a:p>
            <a:pPr algn="ctr">
              <a:lnSpc>
                <a:spcPct val="150000"/>
              </a:lnSpc>
            </a:pPr>
            <a:endParaRPr lang="en-US" sz="2200" b="1" i="1" dirty="0"/>
          </a:p>
          <a:p>
            <a:pPr algn="ctr">
              <a:lnSpc>
                <a:spcPct val="150000"/>
              </a:lnSpc>
            </a:pPr>
            <a:r>
              <a:rPr lang="es-ES" sz="2200" b="1" i="1" dirty="0"/>
              <a:t>Estamos emocionados de ser parte del día de aprendizaje de su hijo y queremos que sepa que valoramos la oportunidad de transportar a su hijo hacia y desde la escuela todos los días. Esperamos con interés la relación que construiremos con usted y su hijo.</a:t>
            </a:r>
            <a:endParaRPr lang="en-US" sz="2200" b="1" i="1" dirty="0"/>
          </a:p>
        </p:txBody>
      </p:sp>
    </p:spTree>
    <p:extLst>
      <p:ext uri="{BB962C8B-B14F-4D97-AF65-F5344CB8AC3E}">
        <p14:creationId xmlns:p14="http://schemas.microsoft.com/office/powerpoint/2010/main" val="370621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AC5DEF-1867-4256-A12B-983E8B494D61}"/>
              </a:ext>
            </a:extLst>
          </p:cNvPr>
          <p:cNvSpPr>
            <a:spLocks noGrp="1"/>
          </p:cNvSpPr>
          <p:nvPr>
            <p:ph type="title"/>
          </p:nvPr>
        </p:nvSpPr>
        <p:spPr>
          <a:xfrm>
            <a:off x="677334" y="609600"/>
            <a:ext cx="8147352" cy="1320800"/>
          </a:xfrm>
        </p:spPr>
        <p:txBody>
          <a:bodyPr/>
          <a:lstStyle/>
          <a:p>
            <a:pPr algn="ctr"/>
            <a:r>
              <a:rPr lang="en-US" b="1" dirty="0"/>
              <a:t>Welcome!</a:t>
            </a:r>
          </a:p>
        </p:txBody>
      </p:sp>
      <p:sp>
        <p:nvSpPr>
          <p:cNvPr id="3" name="Content Placeholder 2">
            <a:extLst>
              <a:ext uri="{FF2B5EF4-FFF2-40B4-BE49-F238E27FC236}">
                <a16:creationId xmlns:a16="http://schemas.microsoft.com/office/drawing/2014/main" id="{369809E1-00B6-4048-B9D6-42870B6003C3}"/>
              </a:ext>
            </a:extLst>
          </p:cNvPr>
          <p:cNvSpPr>
            <a:spLocks noGrp="1"/>
          </p:cNvSpPr>
          <p:nvPr>
            <p:ph sz="half" idx="1"/>
          </p:nvPr>
        </p:nvSpPr>
        <p:spPr>
          <a:xfrm>
            <a:off x="1758046" y="2160590"/>
            <a:ext cx="2733523" cy="3880772"/>
          </a:xfrm>
        </p:spPr>
        <p:txBody>
          <a:bodyPr/>
          <a:lstStyle/>
          <a:p>
            <a:pPr marL="0" indent="0">
              <a:buNone/>
            </a:pPr>
            <a:r>
              <a:rPr lang="en-US" sz="2500" dirty="0"/>
              <a:t>Gretchen Higgins</a:t>
            </a:r>
          </a:p>
          <a:p>
            <a:pPr marL="0" indent="0">
              <a:buNone/>
            </a:pPr>
            <a:r>
              <a:rPr lang="en-US" dirty="0"/>
              <a:t>One East Community</a:t>
            </a:r>
          </a:p>
          <a:p>
            <a:pPr marL="0" indent="0">
              <a:buNone/>
            </a:pPr>
            <a:r>
              <a:rPr lang="en-US" dirty="0"/>
              <a:t>District Supervisor</a:t>
            </a:r>
          </a:p>
        </p:txBody>
      </p:sp>
      <p:sp>
        <p:nvSpPr>
          <p:cNvPr id="4" name="Content Placeholder 3">
            <a:extLst>
              <a:ext uri="{FF2B5EF4-FFF2-40B4-BE49-F238E27FC236}">
                <a16:creationId xmlns:a16="http://schemas.microsoft.com/office/drawing/2014/main" id="{F9C44F58-6B4A-4777-BD35-EB2C8ACDD311}"/>
              </a:ext>
            </a:extLst>
          </p:cNvPr>
          <p:cNvSpPr>
            <a:spLocks noGrp="1"/>
          </p:cNvSpPr>
          <p:nvPr>
            <p:ph sz="half" idx="2"/>
          </p:nvPr>
        </p:nvSpPr>
        <p:spPr/>
        <p:txBody>
          <a:bodyPr/>
          <a:lstStyle/>
          <a:p>
            <a:pPr marL="0" indent="0">
              <a:buNone/>
            </a:pPr>
            <a:r>
              <a:rPr lang="en-US" sz="2500" dirty="0"/>
              <a:t>Jim Clarke</a:t>
            </a:r>
          </a:p>
          <a:p>
            <a:pPr marL="0" indent="0">
              <a:buNone/>
            </a:pPr>
            <a:r>
              <a:rPr lang="en-US" dirty="0"/>
              <a:t>One East Community </a:t>
            </a:r>
          </a:p>
          <a:p>
            <a:pPr marL="0" indent="0">
              <a:buNone/>
            </a:pPr>
            <a:r>
              <a:rPr lang="en-US" dirty="0"/>
              <a:t>Team Leader</a:t>
            </a:r>
          </a:p>
        </p:txBody>
      </p:sp>
      <p:sp>
        <p:nvSpPr>
          <p:cNvPr id="5" name="Rectangle 4">
            <a:extLst>
              <a:ext uri="{FF2B5EF4-FFF2-40B4-BE49-F238E27FC236}">
                <a16:creationId xmlns:a16="http://schemas.microsoft.com/office/drawing/2014/main" id="{F41555C1-C777-4543-A9CA-D4B25C770EA3}"/>
              </a:ext>
            </a:extLst>
          </p:cNvPr>
          <p:cNvSpPr/>
          <p:nvPr/>
        </p:nvSpPr>
        <p:spPr>
          <a:xfrm>
            <a:off x="1159645" y="4905831"/>
            <a:ext cx="8869728" cy="1815882"/>
          </a:xfrm>
          <a:prstGeom prst="rect">
            <a:avLst/>
          </a:prstGeom>
        </p:spPr>
        <p:txBody>
          <a:bodyPr wrap="square">
            <a:spAutoFit/>
          </a:bodyPr>
          <a:lstStyle/>
          <a:p>
            <a:pPr algn="ctr"/>
            <a:r>
              <a:rPr lang="en-US" sz="2800" b="1" dirty="0"/>
              <a:t>Keep 100% of our students safe 100% of the time.</a:t>
            </a:r>
          </a:p>
          <a:p>
            <a:pPr algn="ctr"/>
            <a:endParaRPr lang="en-US" sz="2800" b="1" dirty="0"/>
          </a:p>
          <a:p>
            <a:pPr algn="ctr"/>
            <a:r>
              <a:rPr lang="es-ES" sz="2800" dirty="0"/>
              <a:t>Mantener el 100% de todos los estudiantes</a:t>
            </a:r>
          </a:p>
          <a:p>
            <a:pPr algn="ctr"/>
            <a:r>
              <a:rPr lang="es-ES" sz="2800" dirty="0"/>
              <a:t>seguros el 100% del tiempo.</a:t>
            </a:r>
            <a:endParaRPr lang="en-US" sz="2800" dirty="0"/>
          </a:p>
        </p:txBody>
      </p:sp>
    </p:spTree>
    <p:extLst>
      <p:ext uri="{BB962C8B-B14F-4D97-AF65-F5344CB8AC3E}">
        <p14:creationId xmlns:p14="http://schemas.microsoft.com/office/powerpoint/2010/main" val="20000534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9E1F94-DC01-4089-AD41-D02BE4D78F18}"/>
              </a:ext>
            </a:extLst>
          </p:cNvPr>
          <p:cNvSpPr>
            <a:spLocks noGrp="1"/>
          </p:cNvSpPr>
          <p:nvPr>
            <p:ph type="title"/>
          </p:nvPr>
        </p:nvSpPr>
        <p:spPr>
          <a:xfrm>
            <a:off x="427944" y="1202857"/>
            <a:ext cx="8596668" cy="622449"/>
          </a:xfrm>
          <a:ln>
            <a:solidFill>
              <a:schemeClr val="accent1"/>
            </a:solidFill>
          </a:ln>
        </p:spPr>
        <p:txBody>
          <a:bodyPr>
            <a:noAutofit/>
          </a:bodyPr>
          <a:lstStyle/>
          <a:p>
            <a:r>
              <a:rPr lang="en-US" b="1" u="sng" dirty="0"/>
              <a:t>Always</a:t>
            </a:r>
            <a:r>
              <a:rPr lang="en-US" b="1" dirty="0"/>
              <a:t> arrive at the bus stop 5 minutes before the bus arrival time.</a:t>
            </a:r>
            <a:br>
              <a:rPr lang="en-US" b="1" dirty="0"/>
            </a:br>
            <a:r>
              <a:rPr lang="es-ES" sz="1500" b="1" dirty="0"/>
              <a:t>Llegue siempre a la parada de autobús 5 minutos antes de la hora de llegada del autobús.</a:t>
            </a:r>
            <a:endParaRPr lang="en-US" sz="1500" b="1" dirty="0"/>
          </a:p>
        </p:txBody>
      </p:sp>
      <p:sp>
        <p:nvSpPr>
          <p:cNvPr id="4" name="Text Placeholder 3">
            <a:extLst>
              <a:ext uri="{FF2B5EF4-FFF2-40B4-BE49-F238E27FC236}">
                <a16:creationId xmlns:a16="http://schemas.microsoft.com/office/drawing/2014/main" id="{21993C12-9608-4131-9A9D-53E8EAF0CD14}"/>
              </a:ext>
            </a:extLst>
          </p:cNvPr>
          <p:cNvSpPr>
            <a:spLocks noGrp="1"/>
          </p:cNvSpPr>
          <p:nvPr>
            <p:ph type="body" sz="half" idx="2"/>
          </p:nvPr>
        </p:nvSpPr>
        <p:spPr>
          <a:xfrm>
            <a:off x="205740" y="1944914"/>
            <a:ext cx="10927080" cy="4209143"/>
          </a:xfrm>
        </p:spPr>
        <p:txBody>
          <a:bodyPr>
            <a:normAutofit fontScale="85000" lnSpcReduction="20000"/>
          </a:bodyPr>
          <a:lstStyle/>
          <a:p>
            <a:pPr marL="168275" indent="-168275">
              <a:spcBef>
                <a:spcPts val="0"/>
              </a:spcBef>
              <a:buFont typeface="Arial" panose="020B0604020202020204" pitchFamily="34" charset="0"/>
              <a:buChar char="•"/>
            </a:pPr>
            <a:r>
              <a:rPr lang="en-US" sz="1800" dirty="0">
                <a:solidFill>
                  <a:schemeClr val="accent5">
                    <a:lumMod val="75000"/>
                  </a:schemeClr>
                </a:solidFill>
              </a:rPr>
              <a:t>Stand in an orderly line 12 feet away from where the bus stops.</a:t>
            </a:r>
          </a:p>
          <a:p>
            <a:pPr marL="625338" lvl="1" indent="-168275">
              <a:spcBef>
                <a:spcPts val="0"/>
              </a:spcBef>
              <a:buFont typeface="Arial" panose="020B0604020202020204" pitchFamily="34" charset="0"/>
              <a:buChar char="•"/>
            </a:pPr>
            <a:r>
              <a:rPr lang="es-ES" sz="1600" dirty="0"/>
              <a:t>Párese en una línea ordenada a 12 pies de distancia de donde se detiene el autobús.</a:t>
            </a:r>
            <a:endParaRPr lang="en-US" sz="1600" dirty="0"/>
          </a:p>
          <a:p>
            <a:pPr marL="168275" indent="-168275">
              <a:buFont typeface="Arial" panose="020B0604020202020204" pitchFamily="34" charset="0"/>
              <a:buChar char="•"/>
            </a:pPr>
            <a:r>
              <a:rPr lang="en-US" sz="1800" dirty="0">
                <a:solidFill>
                  <a:schemeClr val="accent5">
                    <a:lumMod val="75000"/>
                  </a:schemeClr>
                </a:solidFill>
              </a:rPr>
              <a:t>Do not approach the bus until the driver has checked traffic and given the signal to board.</a:t>
            </a:r>
          </a:p>
          <a:p>
            <a:pPr marL="625338" lvl="1" indent="-168275">
              <a:lnSpc>
                <a:spcPct val="110000"/>
              </a:lnSpc>
              <a:spcBef>
                <a:spcPts val="0"/>
              </a:spcBef>
              <a:buFont typeface="Arial" panose="020B0604020202020204" pitchFamily="34" charset="0"/>
              <a:buChar char="•"/>
            </a:pPr>
            <a:r>
              <a:rPr lang="es-ES" sz="1600" dirty="0"/>
              <a:t>No se acerque al autobús hasta que el conductor haya verificado el tráfico y haya dado la señal para abordar.</a:t>
            </a:r>
            <a:endParaRPr lang="en-US" sz="1600" dirty="0"/>
          </a:p>
          <a:p>
            <a:pPr marL="168275" indent="-168275">
              <a:buFont typeface="Arial" panose="020B0604020202020204" pitchFamily="34" charset="0"/>
              <a:buChar char="•"/>
            </a:pPr>
            <a:r>
              <a:rPr lang="en-US" sz="1800" dirty="0">
                <a:solidFill>
                  <a:schemeClr val="accent5">
                    <a:lumMod val="75000"/>
                  </a:schemeClr>
                </a:solidFill>
              </a:rPr>
              <a:t>Look both ways before approaching the bus.</a:t>
            </a:r>
          </a:p>
          <a:p>
            <a:pPr marL="625338" lvl="1" indent="-168275">
              <a:spcBef>
                <a:spcPts val="0"/>
              </a:spcBef>
              <a:buFont typeface="Arial" panose="020B0604020202020204" pitchFamily="34" charset="0"/>
              <a:buChar char="•"/>
            </a:pPr>
            <a:r>
              <a:rPr lang="es-ES" sz="1600" dirty="0"/>
              <a:t>Mire a ambos lados antes de acercarse al autobús</a:t>
            </a:r>
            <a:r>
              <a:rPr lang="es-ES" sz="1800" dirty="0"/>
              <a:t>.</a:t>
            </a:r>
            <a:endParaRPr lang="en-US" sz="1800" dirty="0"/>
          </a:p>
          <a:p>
            <a:pPr marL="168275" indent="-168275">
              <a:buFont typeface="Arial" panose="020B0604020202020204" pitchFamily="34" charset="0"/>
              <a:buChar char="•"/>
            </a:pPr>
            <a:r>
              <a:rPr lang="en-US" sz="1800" dirty="0">
                <a:solidFill>
                  <a:schemeClr val="accent5">
                    <a:lumMod val="75000"/>
                  </a:schemeClr>
                </a:solidFill>
              </a:rPr>
              <a:t>If you are running late, ask someone in your home to give you a ride to school.</a:t>
            </a:r>
          </a:p>
          <a:p>
            <a:pPr marL="625338" lvl="1" indent="-168275">
              <a:lnSpc>
                <a:spcPct val="120000"/>
              </a:lnSpc>
              <a:spcBef>
                <a:spcPts val="0"/>
              </a:spcBef>
              <a:buFont typeface="Arial" panose="020B0604020202020204" pitchFamily="34" charset="0"/>
              <a:buChar char="•"/>
            </a:pPr>
            <a:r>
              <a:rPr lang="es-ES" sz="1800" dirty="0"/>
              <a:t>Si llega tarde, pídale a alguien en su casa que lo lleve a la escuela.</a:t>
            </a:r>
            <a:endParaRPr lang="en-US" sz="1800" dirty="0"/>
          </a:p>
          <a:p>
            <a:pPr marL="168275" indent="-168275">
              <a:buFont typeface="Arial" panose="020B0604020202020204" pitchFamily="34" charset="0"/>
              <a:buChar char="•"/>
            </a:pPr>
            <a:r>
              <a:rPr lang="en-US" sz="1800" dirty="0">
                <a:solidFill>
                  <a:schemeClr val="accent5">
                    <a:lumMod val="75000"/>
                  </a:schemeClr>
                </a:solidFill>
              </a:rPr>
              <a:t>Do not ever cross the street in front of the bus without waiting for the driver’s signal.</a:t>
            </a:r>
          </a:p>
          <a:p>
            <a:pPr marL="625338" lvl="1" indent="-168275">
              <a:lnSpc>
                <a:spcPct val="120000"/>
              </a:lnSpc>
              <a:spcBef>
                <a:spcPts val="0"/>
              </a:spcBef>
              <a:buFont typeface="Arial" panose="020B0604020202020204" pitchFamily="34" charset="0"/>
              <a:buChar char="•"/>
            </a:pPr>
            <a:r>
              <a:rPr lang="es-ES" sz="1800" dirty="0"/>
              <a:t>Nunca cruce la calle por delante del autobús sin esperar la señal del conductor.</a:t>
            </a:r>
            <a:endParaRPr lang="en-US" sz="1800" dirty="0"/>
          </a:p>
          <a:p>
            <a:pPr marL="168275" indent="-168275">
              <a:buFont typeface="Arial" panose="020B0604020202020204" pitchFamily="34" charset="0"/>
              <a:buChar char="•"/>
            </a:pPr>
            <a:r>
              <a:rPr lang="en-US" sz="1800" dirty="0">
                <a:solidFill>
                  <a:schemeClr val="accent5">
                    <a:lumMod val="75000"/>
                  </a:schemeClr>
                </a:solidFill>
              </a:rPr>
              <a:t>Never cross the street behind the bus.</a:t>
            </a:r>
          </a:p>
          <a:p>
            <a:pPr marL="625338" lvl="1" indent="-168275">
              <a:lnSpc>
                <a:spcPct val="120000"/>
              </a:lnSpc>
              <a:spcBef>
                <a:spcPts val="0"/>
              </a:spcBef>
              <a:buFont typeface="Arial" panose="020B0604020202020204" pitchFamily="34" charset="0"/>
              <a:buChar char="•"/>
            </a:pPr>
            <a:r>
              <a:rPr lang="es-ES" sz="1800" dirty="0"/>
              <a:t>Nunca cruces la calle detrás del autobús.</a:t>
            </a:r>
            <a:endParaRPr lang="en-US" sz="1800" dirty="0"/>
          </a:p>
          <a:p>
            <a:pPr marL="168275" indent="-168275">
              <a:buFont typeface="Arial" panose="020B0604020202020204" pitchFamily="34" charset="0"/>
              <a:buChar char="•"/>
            </a:pPr>
            <a:r>
              <a:rPr lang="en-US" sz="1800" dirty="0">
                <a:solidFill>
                  <a:schemeClr val="accent5">
                    <a:lumMod val="75000"/>
                  </a:schemeClr>
                </a:solidFill>
              </a:rPr>
              <a:t>Even on cold or rainy days, be out of the car and at the bus stop waiting for the bus.</a:t>
            </a:r>
          </a:p>
          <a:p>
            <a:pPr marL="625338" lvl="1" indent="-168275">
              <a:lnSpc>
                <a:spcPct val="120000"/>
              </a:lnSpc>
              <a:spcBef>
                <a:spcPts val="0"/>
              </a:spcBef>
              <a:buFont typeface="Arial" panose="020B0604020202020204" pitchFamily="34" charset="0"/>
              <a:buChar char="•"/>
            </a:pPr>
            <a:r>
              <a:rPr lang="es-ES" sz="1800" dirty="0"/>
              <a:t>Incluso en días fríos o lluviosos, esté fuera del automóvil y en la parada de autobús esperando el autobús.</a:t>
            </a:r>
            <a:endParaRPr lang="en-US" sz="1800" dirty="0"/>
          </a:p>
          <a:p>
            <a:pPr marL="168275" indent="-168275">
              <a:buFont typeface="Arial" panose="020B0604020202020204" pitchFamily="34" charset="0"/>
              <a:buChar char="•"/>
            </a:pPr>
            <a:r>
              <a:rPr lang="en-US" sz="1800" dirty="0">
                <a:solidFill>
                  <a:schemeClr val="accent5">
                    <a:lumMod val="75000"/>
                  </a:schemeClr>
                </a:solidFill>
              </a:rPr>
              <a:t>Follow the 2-finger sweep crossing procedure taught by the driver.</a:t>
            </a:r>
          </a:p>
          <a:p>
            <a:pPr marL="625338" lvl="1" indent="-168275">
              <a:lnSpc>
                <a:spcPct val="120000"/>
              </a:lnSpc>
              <a:spcBef>
                <a:spcPts val="0"/>
              </a:spcBef>
              <a:buFont typeface="Arial" panose="020B0604020202020204" pitchFamily="34" charset="0"/>
              <a:buChar char="•"/>
            </a:pPr>
            <a:r>
              <a:rPr lang="es-ES" sz="1800" dirty="0"/>
              <a:t>Siga el procedimiento de cruce de barrido de 2 dedos enseñado por el conductor.</a:t>
            </a:r>
            <a:endParaRPr lang="en-US" sz="1800" dirty="0"/>
          </a:p>
          <a:p>
            <a:pPr marL="168275" indent="-168275">
              <a:buFont typeface="Arial" panose="020B0604020202020204" pitchFamily="34" charset="0"/>
              <a:buChar char="•"/>
            </a:pPr>
            <a:endParaRPr lang="en-US" dirty="0"/>
          </a:p>
        </p:txBody>
      </p:sp>
      <p:sp>
        <p:nvSpPr>
          <p:cNvPr id="6" name="Title 1">
            <a:extLst>
              <a:ext uri="{FF2B5EF4-FFF2-40B4-BE49-F238E27FC236}">
                <a16:creationId xmlns:a16="http://schemas.microsoft.com/office/drawing/2014/main" id="{DCC9CF67-74E6-4CFD-A085-C8F193D32A8E}"/>
              </a:ext>
            </a:extLst>
          </p:cNvPr>
          <p:cNvSpPr txBox="1">
            <a:spLocks/>
          </p:cNvSpPr>
          <p:nvPr/>
        </p:nvSpPr>
        <p:spPr>
          <a:xfrm>
            <a:off x="427943" y="67085"/>
            <a:ext cx="8596668" cy="1222162"/>
          </a:xfrm>
          <a:prstGeom prst="rect">
            <a:avLst/>
          </a:prstGeom>
        </p:spPr>
        <p:txBody>
          <a:bodyPr vert="horz" lIns="91440" tIns="45720" rIns="91440" bIns="45720" rtlCol="0" anchor="ctr" anchorCtr="0">
            <a:normAutofit/>
          </a:bodyPr>
          <a:lstStyle>
            <a:lvl1pPr algn="l" defTabSz="457200" rtl="0" eaLnBrk="1" latinLnBrk="0" hangingPunct="1">
              <a:spcBef>
                <a:spcPct val="0"/>
              </a:spcBef>
              <a:buNone/>
              <a:defRPr sz="2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000" b="1" dirty="0"/>
              <a:t>Morning Safety at the Bus Stop</a:t>
            </a:r>
          </a:p>
          <a:p>
            <a:r>
              <a:rPr lang="es-ES" b="1" dirty="0"/>
              <a:t>Seguridad matutina en la parada de autobús</a:t>
            </a:r>
            <a:endParaRPr lang="en-US" b="1" dirty="0"/>
          </a:p>
        </p:txBody>
      </p:sp>
      <p:sp>
        <p:nvSpPr>
          <p:cNvPr id="7" name="Title 1">
            <a:extLst>
              <a:ext uri="{FF2B5EF4-FFF2-40B4-BE49-F238E27FC236}">
                <a16:creationId xmlns:a16="http://schemas.microsoft.com/office/drawing/2014/main" id="{9C32488B-B5D6-4711-948C-91F1C855F118}"/>
              </a:ext>
            </a:extLst>
          </p:cNvPr>
          <p:cNvSpPr txBox="1">
            <a:spLocks/>
          </p:cNvSpPr>
          <p:nvPr/>
        </p:nvSpPr>
        <p:spPr>
          <a:xfrm>
            <a:off x="427943" y="6154057"/>
            <a:ext cx="9578825" cy="619480"/>
          </a:xfrm>
          <a:prstGeom prst="rect">
            <a:avLst/>
          </a:prstGeom>
        </p:spPr>
        <p:txBody>
          <a:bodyPr vert="horz" lIns="91440" tIns="45720" rIns="91440" bIns="45720" rtlCol="0" anchor="b">
            <a:noAutofit/>
          </a:bodyPr>
          <a:lstStyle>
            <a:lvl1pPr algn="l" defTabSz="457200" rtl="0" eaLnBrk="1" latinLnBrk="0" hangingPunct="1">
              <a:spcBef>
                <a:spcPct val="0"/>
              </a:spcBef>
              <a:buNone/>
              <a:defRPr sz="2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1900" u="sng" dirty="0"/>
              <a:t>Never chase a bus or go to a stop different than that which you are assigned</a:t>
            </a:r>
            <a:r>
              <a:rPr lang="en-US" sz="1900" dirty="0"/>
              <a:t>.</a:t>
            </a:r>
          </a:p>
          <a:p>
            <a:r>
              <a:rPr lang="es-ES" sz="1700" u="sng" dirty="0"/>
              <a:t>Nunca persiga un autobús o vaya a una parada diferente a la que se le ha asignado.</a:t>
            </a:r>
            <a:endParaRPr lang="en-US" sz="1700" u="sng" dirty="0"/>
          </a:p>
        </p:txBody>
      </p:sp>
    </p:spTree>
    <p:extLst>
      <p:ext uri="{BB962C8B-B14F-4D97-AF65-F5344CB8AC3E}">
        <p14:creationId xmlns:p14="http://schemas.microsoft.com/office/powerpoint/2010/main" val="21180128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050F90-F698-4F6B-AE80-F57B827DFB86}"/>
              </a:ext>
            </a:extLst>
          </p:cNvPr>
          <p:cNvSpPr>
            <a:spLocks noGrp="1"/>
          </p:cNvSpPr>
          <p:nvPr>
            <p:ph type="title"/>
          </p:nvPr>
        </p:nvSpPr>
        <p:spPr>
          <a:xfrm>
            <a:off x="7432838" y="1756229"/>
            <a:ext cx="2872305" cy="4122057"/>
          </a:xfrm>
        </p:spPr>
        <p:txBody>
          <a:bodyPr>
            <a:noAutofit/>
          </a:bodyPr>
          <a:lstStyle/>
          <a:p>
            <a:pPr algn="ctr"/>
            <a:r>
              <a:rPr lang="en-US" sz="3000" dirty="0"/>
              <a:t>Always Stay Out of the Danger Zone!</a:t>
            </a:r>
            <a:br>
              <a:rPr lang="en-US" sz="3000" dirty="0"/>
            </a:br>
            <a:br>
              <a:rPr lang="en-US" sz="3000" dirty="0"/>
            </a:br>
            <a:r>
              <a:rPr lang="es-ES" sz="3000" dirty="0"/>
              <a:t>Manténgase siempre fuera de la zona de peligro</a:t>
            </a:r>
            <a:endParaRPr lang="en-US" sz="3000" dirty="0"/>
          </a:p>
        </p:txBody>
      </p:sp>
      <p:pic>
        <p:nvPicPr>
          <p:cNvPr id="8" name="Picture 7">
            <a:extLst>
              <a:ext uri="{FF2B5EF4-FFF2-40B4-BE49-F238E27FC236}">
                <a16:creationId xmlns:a16="http://schemas.microsoft.com/office/drawing/2014/main" id="{73E05C99-2D41-41F5-A1EF-0CCA32EDEBF4}"/>
              </a:ext>
            </a:extLst>
          </p:cNvPr>
          <p:cNvPicPr>
            <a:picLocks noChangeAspect="1"/>
          </p:cNvPicPr>
          <p:nvPr/>
        </p:nvPicPr>
        <p:blipFill>
          <a:blip r:embed="rId2"/>
          <a:stretch>
            <a:fillRect/>
          </a:stretch>
        </p:blipFill>
        <p:spPr>
          <a:xfrm>
            <a:off x="482884" y="114884"/>
            <a:ext cx="6949954" cy="6645512"/>
          </a:xfrm>
          <a:prstGeom prst="rect">
            <a:avLst/>
          </a:prstGeom>
        </p:spPr>
      </p:pic>
    </p:spTree>
    <p:extLst>
      <p:ext uri="{BB962C8B-B14F-4D97-AF65-F5344CB8AC3E}">
        <p14:creationId xmlns:p14="http://schemas.microsoft.com/office/powerpoint/2010/main" val="29078901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85088B3-627D-40A3-A0D1-BF62EF618EAF}"/>
              </a:ext>
            </a:extLst>
          </p:cNvPr>
          <p:cNvSpPr>
            <a:spLocks noGrp="1"/>
          </p:cNvSpPr>
          <p:nvPr>
            <p:ph type="body" idx="1"/>
          </p:nvPr>
        </p:nvSpPr>
        <p:spPr>
          <a:xfrm>
            <a:off x="675743" y="1559874"/>
            <a:ext cx="4185623" cy="689840"/>
          </a:xfrm>
        </p:spPr>
        <p:txBody>
          <a:bodyPr/>
          <a:lstStyle/>
          <a:p>
            <a:pPr algn="ctr"/>
            <a:r>
              <a:rPr lang="en-US" dirty="0">
                <a:solidFill>
                  <a:schemeClr val="accent5">
                    <a:lumMod val="75000"/>
                  </a:schemeClr>
                </a:solidFill>
              </a:rPr>
              <a:t>Keep the aisle clear.</a:t>
            </a:r>
          </a:p>
          <a:p>
            <a:pPr algn="ctr">
              <a:spcBef>
                <a:spcPts val="0"/>
              </a:spcBef>
            </a:pPr>
            <a:r>
              <a:rPr lang="en-US" sz="2000" dirty="0"/>
              <a:t>Mantenga el pasillo despejado.</a:t>
            </a:r>
          </a:p>
        </p:txBody>
      </p:sp>
      <p:pic>
        <p:nvPicPr>
          <p:cNvPr id="7" name="Content Placeholder 6">
            <a:extLst>
              <a:ext uri="{FF2B5EF4-FFF2-40B4-BE49-F238E27FC236}">
                <a16:creationId xmlns:a16="http://schemas.microsoft.com/office/drawing/2014/main" id="{7100D59A-1147-4EC6-8DAB-CA37C158634D}"/>
              </a:ext>
            </a:extLst>
          </p:cNvPr>
          <p:cNvPicPr>
            <a:picLocks noGrp="1" noChangeAspect="1"/>
          </p:cNvPicPr>
          <p:nvPr>
            <p:ph sz="half" idx="2"/>
          </p:nvPr>
        </p:nvPicPr>
        <p:blipFill>
          <a:blip r:embed="rId2"/>
          <a:stretch>
            <a:fillRect/>
          </a:stretch>
        </p:blipFill>
        <p:spPr>
          <a:xfrm>
            <a:off x="726624" y="2423104"/>
            <a:ext cx="4083859" cy="3932398"/>
          </a:xfrm>
          <a:prstGeom prst="rect">
            <a:avLst/>
          </a:prstGeom>
          <a:ln w="31750">
            <a:solidFill>
              <a:schemeClr val="tx1"/>
            </a:solidFill>
          </a:ln>
        </p:spPr>
      </p:pic>
      <p:sp>
        <p:nvSpPr>
          <p:cNvPr id="5" name="Text Placeholder 4">
            <a:extLst>
              <a:ext uri="{FF2B5EF4-FFF2-40B4-BE49-F238E27FC236}">
                <a16:creationId xmlns:a16="http://schemas.microsoft.com/office/drawing/2014/main" id="{C7522CBB-70FF-47A2-90EF-2182DFBD1927}"/>
              </a:ext>
            </a:extLst>
          </p:cNvPr>
          <p:cNvSpPr>
            <a:spLocks noGrp="1"/>
          </p:cNvSpPr>
          <p:nvPr>
            <p:ph type="body" sz="quarter" idx="3"/>
          </p:nvPr>
        </p:nvSpPr>
        <p:spPr>
          <a:xfrm>
            <a:off x="5088384" y="1551900"/>
            <a:ext cx="4185618" cy="697814"/>
          </a:xfrm>
        </p:spPr>
        <p:txBody>
          <a:bodyPr/>
          <a:lstStyle/>
          <a:p>
            <a:pPr algn="ctr"/>
            <a:r>
              <a:rPr lang="en-US" dirty="0">
                <a:solidFill>
                  <a:schemeClr val="accent5">
                    <a:lumMod val="75000"/>
                  </a:schemeClr>
                </a:solidFill>
              </a:rPr>
              <a:t>Stay seated on the bus.</a:t>
            </a:r>
          </a:p>
          <a:p>
            <a:pPr algn="ctr">
              <a:spcBef>
                <a:spcPts val="0"/>
              </a:spcBef>
            </a:pPr>
            <a:r>
              <a:rPr lang="es-ES" sz="2000" dirty="0"/>
              <a:t>Permanecer sentado en el autobús</a:t>
            </a:r>
            <a:endParaRPr lang="en-US" sz="2000" dirty="0"/>
          </a:p>
        </p:txBody>
      </p:sp>
      <p:pic>
        <p:nvPicPr>
          <p:cNvPr id="11" name="Picture 10">
            <a:extLst>
              <a:ext uri="{FF2B5EF4-FFF2-40B4-BE49-F238E27FC236}">
                <a16:creationId xmlns:a16="http://schemas.microsoft.com/office/drawing/2014/main" id="{D8E18F6B-A16C-4B6C-8A73-43CA2FA725A1}"/>
              </a:ext>
            </a:extLst>
          </p:cNvPr>
          <p:cNvPicPr>
            <a:picLocks noChangeAspect="1"/>
          </p:cNvPicPr>
          <p:nvPr/>
        </p:nvPicPr>
        <p:blipFill>
          <a:blip r:embed="rId3"/>
          <a:stretch>
            <a:fillRect/>
          </a:stretch>
        </p:blipFill>
        <p:spPr>
          <a:xfrm>
            <a:off x="5288710" y="2392888"/>
            <a:ext cx="4185618" cy="3962613"/>
          </a:xfrm>
          <a:prstGeom prst="rect">
            <a:avLst/>
          </a:prstGeom>
          <a:ln w="31750">
            <a:solidFill>
              <a:schemeClr val="tx1"/>
            </a:solidFill>
          </a:ln>
        </p:spPr>
      </p:pic>
      <p:sp>
        <p:nvSpPr>
          <p:cNvPr id="8" name="Title 1">
            <a:extLst>
              <a:ext uri="{FF2B5EF4-FFF2-40B4-BE49-F238E27FC236}">
                <a16:creationId xmlns:a16="http://schemas.microsoft.com/office/drawing/2014/main" id="{2EFF0DDF-1B50-470D-1612-5862935A9F1B}"/>
              </a:ext>
            </a:extLst>
          </p:cNvPr>
          <p:cNvSpPr txBox="1">
            <a:spLocks/>
          </p:cNvSpPr>
          <p:nvPr/>
        </p:nvSpPr>
        <p:spPr>
          <a:xfrm>
            <a:off x="677334" y="309144"/>
            <a:ext cx="8596668" cy="1179143"/>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200" b="1" dirty="0"/>
              <a:t>Safe Bus Riding Habits</a:t>
            </a:r>
            <a:br>
              <a:rPr lang="en-US" sz="3200" b="1" dirty="0"/>
            </a:br>
            <a:r>
              <a:rPr lang="es-ES" sz="2600" b="1" dirty="0"/>
              <a:t>Hábitos seguros para viajar en autobús</a:t>
            </a:r>
            <a:endParaRPr lang="en-US" sz="2600" b="1" dirty="0"/>
          </a:p>
        </p:txBody>
      </p:sp>
    </p:spTree>
    <p:extLst>
      <p:ext uri="{BB962C8B-B14F-4D97-AF65-F5344CB8AC3E}">
        <p14:creationId xmlns:p14="http://schemas.microsoft.com/office/powerpoint/2010/main" val="40730053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4E200-9E4C-4B84-8527-069D55D0B1A0}"/>
              </a:ext>
            </a:extLst>
          </p:cNvPr>
          <p:cNvSpPr>
            <a:spLocks noGrp="1"/>
          </p:cNvSpPr>
          <p:nvPr>
            <p:ph type="title"/>
          </p:nvPr>
        </p:nvSpPr>
        <p:spPr>
          <a:xfrm>
            <a:off x="677334" y="290286"/>
            <a:ext cx="8596668" cy="1179143"/>
          </a:xfrm>
        </p:spPr>
        <p:txBody>
          <a:bodyPr>
            <a:normAutofit/>
          </a:bodyPr>
          <a:lstStyle/>
          <a:p>
            <a:r>
              <a:rPr lang="en-US" sz="3200" b="1" dirty="0"/>
              <a:t>Safe Bus Riding Habits</a:t>
            </a:r>
            <a:br>
              <a:rPr lang="en-US" sz="3200" b="1" dirty="0"/>
            </a:br>
            <a:r>
              <a:rPr lang="es-ES" sz="2600" b="1" dirty="0"/>
              <a:t>Hábitos seguros para viajar en autobús</a:t>
            </a:r>
            <a:endParaRPr lang="en-US" sz="2600" b="1" dirty="0"/>
          </a:p>
        </p:txBody>
      </p:sp>
      <p:sp>
        <p:nvSpPr>
          <p:cNvPr id="3" name="Text Placeholder 2">
            <a:extLst>
              <a:ext uri="{FF2B5EF4-FFF2-40B4-BE49-F238E27FC236}">
                <a16:creationId xmlns:a16="http://schemas.microsoft.com/office/drawing/2014/main" id="{785088B3-627D-40A3-A0D1-BF62EF618EAF}"/>
              </a:ext>
            </a:extLst>
          </p:cNvPr>
          <p:cNvSpPr>
            <a:spLocks noGrp="1"/>
          </p:cNvSpPr>
          <p:nvPr>
            <p:ph type="body" idx="1"/>
          </p:nvPr>
        </p:nvSpPr>
        <p:spPr>
          <a:xfrm>
            <a:off x="593834" y="1490332"/>
            <a:ext cx="4451463" cy="744868"/>
          </a:xfrm>
        </p:spPr>
        <p:txBody>
          <a:bodyPr/>
          <a:lstStyle/>
          <a:p>
            <a:pPr algn="ctr"/>
            <a:r>
              <a:rPr lang="en-US" dirty="0">
                <a:solidFill>
                  <a:schemeClr val="accent5">
                    <a:lumMod val="75000"/>
                  </a:schemeClr>
                </a:solidFill>
              </a:rPr>
              <a:t>Don’t throw things on the bus.</a:t>
            </a:r>
          </a:p>
          <a:p>
            <a:pPr algn="ctr">
              <a:spcBef>
                <a:spcPts val="0"/>
              </a:spcBef>
            </a:pPr>
            <a:r>
              <a:rPr lang="es-ES" sz="2000" dirty="0"/>
              <a:t>No tires cosas en el autobús.</a:t>
            </a:r>
            <a:endParaRPr lang="en-US" sz="2000" dirty="0"/>
          </a:p>
        </p:txBody>
      </p:sp>
      <p:sp>
        <p:nvSpPr>
          <p:cNvPr id="5" name="Text Placeholder 4">
            <a:extLst>
              <a:ext uri="{FF2B5EF4-FFF2-40B4-BE49-F238E27FC236}">
                <a16:creationId xmlns:a16="http://schemas.microsoft.com/office/drawing/2014/main" id="{C7522CBB-70FF-47A2-90EF-2182DFBD1927}"/>
              </a:ext>
            </a:extLst>
          </p:cNvPr>
          <p:cNvSpPr>
            <a:spLocks noGrp="1"/>
          </p:cNvSpPr>
          <p:nvPr>
            <p:ph type="body" sz="quarter" idx="3"/>
          </p:nvPr>
        </p:nvSpPr>
        <p:spPr>
          <a:xfrm>
            <a:off x="5088384" y="1490332"/>
            <a:ext cx="4185618" cy="744867"/>
          </a:xfrm>
        </p:spPr>
        <p:txBody>
          <a:bodyPr/>
          <a:lstStyle/>
          <a:p>
            <a:pPr algn="ctr"/>
            <a:r>
              <a:rPr lang="en-US" dirty="0">
                <a:solidFill>
                  <a:schemeClr val="accent5">
                    <a:lumMod val="75000"/>
                  </a:schemeClr>
                </a:solidFill>
              </a:rPr>
              <a:t>Speak quietly with friends.</a:t>
            </a:r>
          </a:p>
          <a:p>
            <a:pPr algn="ctr">
              <a:spcBef>
                <a:spcPts val="0"/>
              </a:spcBef>
            </a:pPr>
            <a:r>
              <a:rPr lang="es-ES" sz="2000" dirty="0"/>
              <a:t>Hablar en voz baja con amigos</a:t>
            </a:r>
            <a:endParaRPr lang="en-US" sz="2000" dirty="0"/>
          </a:p>
        </p:txBody>
      </p:sp>
      <p:pic>
        <p:nvPicPr>
          <p:cNvPr id="9" name="Picture 8">
            <a:extLst>
              <a:ext uri="{FF2B5EF4-FFF2-40B4-BE49-F238E27FC236}">
                <a16:creationId xmlns:a16="http://schemas.microsoft.com/office/drawing/2014/main" id="{75C46705-AEF9-4E66-B971-B55E536165B0}"/>
              </a:ext>
            </a:extLst>
          </p:cNvPr>
          <p:cNvPicPr>
            <a:picLocks noChangeAspect="1"/>
          </p:cNvPicPr>
          <p:nvPr/>
        </p:nvPicPr>
        <p:blipFill>
          <a:blip r:embed="rId2"/>
          <a:stretch>
            <a:fillRect/>
          </a:stretch>
        </p:blipFill>
        <p:spPr>
          <a:xfrm>
            <a:off x="777766" y="2423105"/>
            <a:ext cx="4083600" cy="3933246"/>
          </a:xfrm>
          <a:prstGeom prst="rect">
            <a:avLst/>
          </a:prstGeom>
          <a:ln w="31750">
            <a:solidFill>
              <a:schemeClr val="tx1"/>
            </a:solidFill>
          </a:ln>
        </p:spPr>
      </p:pic>
      <p:sp>
        <p:nvSpPr>
          <p:cNvPr id="11" name="Content Placeholder 10">
            <a:extLst>
              <a:ext uri="{FF2B5EF4-FFF2-40B4-BE49-F238E27FC236}">
                <a16:creationId xmlns:a16="http://schemas.microsoft.com/office/drawing/2014/main" id="{29A5F6E5-EFB2-4CA5-A79C-DC4178E2C02B}"/>
              </a:ext>
            </a:extLst>
          </p:cNvPr>
          <p:cNvSpPr>
            <a:spLocks noGrp="1"/>
          </p:cNvSpPr>
          <p:nvPr>
            <p:ph sz="quarter" idx="4"/>
          </p:nvPr>
        </p:nvSpPr>
        <p:spPr/>
        <p:txBody>
          <a:bodyPr/>
          <a:lstStyle/>
          <a:p>
            <a:endParaRPr lang="en-US"/>
          </a:p>
        </p:txBody>
      </p:sp>
      <p:pic>
        <p:nvPicPr>
          <p:cNvPr id="12" name="Picture 11">
            <a:extLst>
              <a:ext uri="{FF2B5EF4-FFF2-40B4-BE49-F238E27FC236}">
                <a16:creationId xmlns:a16="http://schemas.microsoft.com/office/drawing/2014/main" id="{C4737B92-9F54-40C4-B20D-E24C497D3196}"/>
              </a:ext>
            </a:extLst>
          </p:cNvPr>
          <p:cNvPicPr>
            <a:picLocks noChangeAspect="1"/>
          </p:cNvPicPr>
          <p:nvPr/>
        </p:nvPicPr>
        <p:blipFill>
          <a:blip r:embed="rId3"/>
          <a:stretch>
            <a:fillRect/>
          </a:stretch>
        </p:blipFill>
        <p:spPr>
          <a:xfrm>
            <a:off x="5088385" y="2423106"/>
            <a:ext cx="4083600" cy="3934898"/>
          </a:xfrm>
          <a:prstGeom prst="rect">
            <a:avLst/>
          </a:prstGeom>
          <a:ln w="31750">
            <a:solidFill>
              <a:schemeClr val="tx1"/>
            </a:solidFill>
          </a:ln>
        </p:spPr>
      </p:pic>
    </p:spTree>
    <p:extLst>
      <p:ext uri="{BB962C8B-B14F-4D97-AF65-F5344CB8AC3E}">
        <p14:creationId xmlns:p14="http://schemas.microsoft.com/office/powerpoint/2010/main" val="24344142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85088B3-627D-40A3-A0D1-BF62EF618EAF}"/>
              </a:ext>
            </a:extLst>
          </p:cNvPr>
          <p:cNvSpPr>
            <a:spLocks noGrp="1"/>
          </p:cNvSpPr>
          <p:nvPr>
            <p:ph type="body" idx="1"/>
          </p:nvPr>
        </p:nvSpPr>
        <p:spPr>
          <a:xfrm>
            <a:off x="172836" y="1460938"/>
            <a:ext cx="10001677" cy="960411"/>
          </a:xfrm>
        </p:spPr>
        <p:txBody>
          <a:bodyPr/>
          <a:lstStyle/>
          <a:p>
            <a:pPr algn="ctr"/>
            <a:r>
              <a:rPr lang="en-US" sz="2200" dirty="0">
                <a:solidFill>
                  <a:schemeClr val="accent5">
                    <a:lumMod val="75000"/>
                  </a:schemeClr>
                </a:solidFill>
              </a:rPr>
              <a:t>Stop to show the driver a SOAR Safety Badge before getting off the bus.</a:t>
            </a:r>
          </a:p>
          <a:p>
            <a:pPr algn="ctr"/>
            <a:r>
              <a:rPr lang="es-ES" sz="1700" dirty="0"/>
              <a:t>Deténgase para mostrarle al conductor una insignia de seguridad SOAR antes de bajarse del autobús.</a:t>
            </a:r>
            <a:endParaRPr lang="en-US" sz="1700" dirty="0"/>
          </a:p>
        </p:txBody>
      </p:sp>
      <p:sp>
        <p:nvSpPr>
          <p:cNvPr id="5" name="Text Placeholder 4">
            <a:extLst>
              <a:ext uri="{FF2B5EF4-FFF2-40B4-BE49-F238E27FC236}">
                <a16:creationId xmlns:a16="http://schemas.microsoft.com/office/drawing/2014/main" id="{C7522CBB-70FF-47A2-90EF-2182DFBD1927}"/>
              </a:ext>
            </a:extLst>
          </p:cNvPr>
          <p:cNvSpPr>
            <a:spLocks noGrp="1"/>
          </p:cNvSpPr>
          <p:nvPr>
            <p:ph type="body" sz="quarter" idx="3"/>
          </p:nvPr>
        </p:nvSpPr>
        <p:spPr>
          <a:xfrm>
            <a:off x="4127884" y="2632816"/>
            <a:ext cx="7498059" cy="3934898"/>
          </a:xfrm>
          <a:solidFill>
            <a:schemeClr val="bg1"/>
          </a:solidFill>
        </p:spPr>
        <p:txBody>
          <a:bodyPr anchor="ctr" anchorCtr="0"/>
          <a:lstStyle/>
          <a:p>
            <a:pPr algn="ctr"/>
            <a:r>
              <a:rPr lang="en-US" dirty="0">
                <a:solidFill>
                  <a:schemeClr val="accent5">
                    <a:lumMod val="75000"/>
                  </a:schemeClr>
                </a:solidFill>
              </a:rPr>
              <a:t>Wait until the driver to calls you to get off the bus using 1 or 2.</a:t>
            </a:r>
          </a:p>
          <a:p>
            <a:pPr algn="ctr">
              <a:spcBef>
                <a:spcPts val="0"/>
              </a:spcBef>
            </a:pPr>
            <a:r>
              <a:rPr lang="es-ES" sz="1800" dirty="0"/>
              <a:t>Espera a que el conductor te llame para bajarte del bus usando 1 o 2.</a:t>
            </a:r>
            <a:endParaRPr lang="en-US" sz="1800" dirty="0"/>
          </a:p>
          <a:p>
            <a:pPr algn="ctr"/>
            <a:endParaRPr lang="en-US" sz="1000" dirty="0"/>
          </a:p>
          <a:p>
            <a:pPr algn="ctr"/>
            <a:r>
              <a:rPr lang="en-US" sz="2000" dirty="0">
                <a:solidFill>
                  <a:schemeClr val="accent5">
                    <a:lumMod val="75000"/>
                  </a:schemeClr>
                </a:solidFill>
              </a:rPr>
              <a:t>1 means you are a crosser and live on the left side of the bus.</a:t>
            </a:r>
          </a:p>
          <a:p>
            <a:pPr algn="ctr">
              <a:spcBef>
                <a:spcPts val="0"/>
              </a:spcBef>
            </a:pPr>
            <a:r>
              <a:rPr lang="es-ES" sz="1700" dirty="0"/>
              <a:t>1 significa que usted cruza y vive en el lado izquierdo del autobús.</a:t>
            </a:r>
          </a:p>
          <a:p>
            <a:pPr algn="ctr">
              <a:spcBef>
                <a:spcPts val="0"/>
              </a:spcBef>
            </a:pPr>
            <a:endParaRPr lang="en-US" sz="2000" dirty="0"/>
          </a:p>
          <a:p>
            <a:pPr algn="ctr"/>
            <a:r>
              <a:rPr lang="en-US" sz="2000" b="1" dirty="0">
                <a:solidFill>
                  <a:schemeClr val="accent5">
                    <a:lumMod val="75000"/>
                  </a:schemeClr>
                </a:solidFill>
              </a:rPr>
              <a:t>2</a:t>
            </a:r>
            <a:r>
              <a:rPr lang="en-US" sz="2000" dirty="0">
                <a:solidFill>
                  <a:schemeClr val="accent5">
                    <a:lumMod val="75000"/>
                  </a:schemeClr>
                </a:solidFill>
              </a:rPr>
              <a:t> means you are door-side and live on the right side of the bus.</a:t>
            </a:r>
          </a:p>
          <a:p>
            <a:pPr algn="ctr">
              <a:spcBef>
                <a:spcPts val="0"/>
              </a:spcBef>
            </a:pPr>
            <a:r>
              <a:rPr lang="es-ES" sz="100" dirty="0"/>
              <a:t>2 significa que está del lado de la puerta y vive en el lado derecho del autobús</a:t>
            </a:r>
            <a:r>
              <a:rPr lang="es-ES" sz="2000" dirty="0"/>
              <a:t>.</a:t>
            </a:r>
            <a:endParaRPr lang="en-US" sz="2000" dirty="0"/>
          </a:p>
        </p:txBody>
      </p:sp>
      <p:pic>
        <p:nvPicPr>
          <p:cNvPr id="4" name="Picture 3">
            <a:extLst>
              <a:ext uri="{FF2B5EF4-FFF2-40B4-BE49-F238E27FC236}">
                <a16:creationId xmlns:a16="http://schemas.microsoft.com/office/drawing/2014/main" id="{E522BFD2-202E-405E-8ED2-B3F6F3926D45}"/>
              </a:ext>
            </a:extLst>
          </p:cNvPr>
          <p:cNvPicPr>
            <a:picLocks noChangeAspect="1"/>
          </p:cNvPicPr>
          <p:nvPr/>
        </p:nvPicPr>
        <p:blipFill>
          <a:blip r:embed="rId2"/>
          <a:stretch>
            <a:fillRect/>
          </a:stretch>
        </p:blipFill>
        <p:spPr>
          <a:xfrm>
            <a:off x="400348" y="2632816"/>
            <a:ext cx="3610311" cy="3934898"/>
          </a:xfrm>
          <a:prstGeom prst="rect">
            <a:avLst/>
          </a:prstGeom>
          <a:ln w="28575">
            <a:solidFill>
              <a:schemeClr val="tx1"/>
            </a:solidFill>
          </a:ln>
        </p:spPr>
      </p:pic>
      <p:sp>
        <p:nvSpPr>
          <p:cNvPr id="8" name="Title 1">
            <a:extLst>
              <a:ext uri="{FF2B5EF4-FFF2-40B4-BE49-F238E27FC236}">
                <a16:creationId xmlns:a16="http://schemas.microsoft.com/office/drawing/2014/main" id="{90920BEA-7EEA-ECAB-4AEE-AD3936E113C3}"/>
              </a:ext>
            </a:extLst>
          </p:cNvPr>
          <p:cNvSpPr txBox="1">
            <a:spLocks/>
          </p:cNvSpPr>
          <p:nvPr/>
        </p:nvSpPr>
        <p:spPr>
          <a:xfrm>
            <a:off x="172836" y="176061"/>
            <a:ext cx="8596668" cy="1179143"/>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200" b="1" dirty="0"/>
              <a:t>Safe Bus Riding Habits</a:t>
            </a:r>
            <a:br>
              <a:rPr lang="en-US" sz="3200" b="1" dirty="0"/>
            </a:br>
            <a:r>
              <a:rPr lang="es-ES" sz="2600" b="1" dirty="0"/>
              <a:t>Hábitos seguros para viajar en autobús</a:t>
            </a:r>
            <a:endParaRPr lang="en-US" sz="2600" b="1" dirty="0"/>
          </a:p>
        </p:txBody>
      </p:sp>
    </p:spTree>
    <p:extLst>
      <p:ext uri="{BB962C8B-B14F-4D97-AF65-F5344CB8AC3E}">
        <p14:creationId xmlns:p14="http://schemas.microsoft.com/office/powerpoint/2010/main" val="21942134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9E1F94-DC01-4089-AD41-D02BE4D78F18}"/>
              </a:ext>
            </a:extLst>
          </p:cNvPr>
          <p:cNvSpPr>
            <a:spLocks noGrp="1"/>
          </p:cNvSpPr>
          <p:nvPr>
            <p:ph type="title"/>
          </p:nvPr>
        </p:nvSpPr>
        <p:spPr>
          <a:xfrm>
            <a:off x="364565" y="1114638"/>
            <a:ext cx="5101575" cy="766990"/>
          </a:xfrm>
        </p:spPr>
        <p:txBody>
          <a:bodyPr>
            <a:normAutofit/>
          </a:bodyPr>
          <a:lstStyle/>
          <a:p>
            <a:r>
              <a:rPr lang="en-US" dirty="0"/>
              <a:t>Student Release Pass</a:t>
            </a:r>
            <a:br>
              <a:rPr lang="en-US" dirty="0"/>
            </a:br>
            <a:r>
              <a:rPr lang="es-ES" sz="1700" dirty="0"/>
              <a:t>Pase de liberación para estudiantes</a:t>
            </a:r>
            <a:endParaRPr lang="en-US" sz="1700" dirty="0"/>
          </a:p>
        </p:txBody>
      </p:sp>
      <p:sp>
        <p:nvSpPr>
          <p:cNvPr id="4" name="Text Placeholder 3">
            <a:extLst>
              <a:ext uri="{FF2B5EF4-FFF2-40B4-BE49-F238E27FC236}">
                <a16:creationId xmlns:a16="http://schemas.microsoft.com/office/drawing/2014/main" id="{21993C12-9608-4131-9A9D-53E8EAF0CD14}"/>
              </a:ext>
            </a:extLst>
          </p:cNvPr>
          <p:cNvSpPr>
            <a:spLocks noGrp="1"/>
          </p:cNvSpPr>
          <p:nvPr>
            <p:ph type="body" sz="half" idx="2"/>
          </p:nvPr>
        </p:nvSpPr>
        <p:spPr>
          <a:xfrm>
            <a:off x="70340" y="2007017"/>
            <a:ext cx="7682523" cy="4104613"/>
          </a:xfrm>
        </p:spPr>
        <p:txBody>
          <a:bodyPr>
            <a:noAutofit/>
          </a:bodyPr>
          <a:lstStyle/>
          <a:p>
            <a:pPr marL="168275" indent="-168275">
              <a:buFont typeface="Arial" panose="020B0604020202020204" pitchFamily="34" charset="0"/>
              <a:buChar char="•"/>
            </a:pPr>
            <a:r>
              <a:rPr lang="en-US" sz="1700" dirty="0">
                <a:solidFill>
                  <a:schemeClr val="accent5">
                    <a:lumMod val="75000"/>
                  </a:schemeClr>
                </a:solidFill>
              </a:rPr>
              <a:t>The pass must be present at the stop to receive your student from the bus.</a:t>
            </a:r>
          </a:p>
          <a:p>
            <a:pPr marL="625338" lvl="1" indent="-168275">
              <a:spcBef>
                <a:spcPts val="0"/>
              </a:spcBef>
              <a:buFont typeface="Arial" panose="020B0604020202020204" pitchFamily="34" charset="0"/>
              <a:buChar char="•"/>
            </a:pPr>
            <a:r>
              <a:rPr lang="es-ES" sz="1500" dirty="0"/>
              <a:t>El pase debe estar presente en la parada para recibir a su estudiante del autobús.</a:t>
            </a:r>
            <a:endParaRPr lang="en-US" sz="1500" dirty="0"/>
          </a:p>
          <a:p>
            <a:pPr marL="168275" indent="-168275">
              <a:buFont typeface="Arial" panose="020B0604020202020204" pitchFamily="34" charset="0"/>
              <a:buChar char="•"/>
            </a:pPr>
            <a:r>
              <a:rPr lang="en-US" sz="1700" dirty="0">
                <a:solidFill>
                  <a:schemeClr val="accent5">
                    <a:lumMod val="75000"/>
                  </a:schemeClr>
                </a:solidFill>
              </a:rPr>
              <a:t>Up to parents to share this with family and friends who are allowed to receive your student at the stop.</a:t>
            </a:r>
          </a:p>
          <a:p>
            <a:pPr marL="625338" lvl="1" indent="-168275">
              <a:spcBef>
                <a:spcPts val="0"/>
              </a:spcBef>
              <a:buFont typeface="Arial" panose="020B0604020202020204" pitchFamily="34" charset="0"/>
              <a:buChar char="•"/>
            </a:pPr>
            <a:r>
              <a:rPr lang="es-ES" sz="1500" dirty="0"/>
              <a:t>Depende de los padres compartir esto con familiares y amigos que pueden recibir a su estudiante en la parada.</a:t>
            </a:r>
            <a:endParaRPr lang="en-US" sz="1500" dirty="0"/>
          </a:p>
          <a:p>
            <a:pPr marL="168275" indent="-168275">
              <a:buFont typeface="Arial" panose="020B0604020202020204" pitchFamily="34" charset="0"/>
              <a:buChar char="•"/>
            </a:pPr>
            <a:r>
              <a:rPr lang="en-US" sz="1700" dirty="0">
                <a:solidFill>
                  <a:schemeClr val="accent5">
                    <a:lumMod val="75000"/>
                  </a:schemeClr>
                </a:solidFill>
              </a:rPr>
              <a:t>Can be printed or as a screenshot to show the driver from your phone.</a:t>
            </a:r>
          </a:p>
          <a:p>
            <a:pPr marL="625338" lvl="1" indent="-168275">
              <a:spcBef>
                <a:spcPts val="0"/>
              </a:spcBef>
              <a:buFont typeface="Arial" panose="020B0604020202020204" pitchFamily="34" charset="0"/>
              <a:buChar char="•"/>
            </a:pPr>
            <a:r>
              <a:rPr lang="es-ES" sz="1500" dirty="0"/>
              <a:t>Se puede imprimir o como captura de pantalla para mostrar el controlador desde su teléfono</a:t>
            </a:r>
            <a:endParaRPr lang="en-US" sz="1500" dirty="0"/>
          </a:p>
          <a:p>
            <a:pPr marL="168275" indent="-168275">
              <a:buFont typeface="Arial" panose="020B0604020202020204" pitchFamily="34" charset="0"/>
              <a:buChar char="•"/>
            </a:pPr>
            <a:r>
              <a:rPr lang="en-US" sz="1700" dirty="0">
                <a:solidFill>
                  <a:schemeClr val="accent5">
                    <a:lumMod val="75000"/>
                  </a:schemeClr>
                </a:solidFill>
              </a:rPr>
              <a:t>ALWAYS have this with you at the bus stop. If there is a sub driver you will be asked to show a Student Release Pass to receive your student.</a:t>
            </a:r>
          </a:p>
          <a:p>
            <a:pPr marL="625338" lvl="1" indent="-168275">
              <a:spcBef>
                <a:spcPts val="0"/>
              </a:spcBef>
              <a:buFont typeface="Arial" panose="020B0604020202020204" pitchFamily="34" charset="0"/>
              <a:buChar char="•"/>
            </a:pPr>
            <a:r>
              <a:rPr lang="es-ES" sz="1500" dirty="0"/>
              <a:t>SIEMPRE tenga esto con usted en la parada de autobús. Si hay un </a:t>
            </a:r>
            <a:r>
              <a:rPr lang="es-ES" sz="1500" dirty="0" err="1"/>
              <a:t>subconductor</a:t>
            </a:r>
            <a:r>
              <a:rPr lang="es-ES" sz="1500" dirty="0"/>
              <a:t>, se le pedirá que muestre un pase de liberación de estudiante para recibir a su estudiante.</a:t>
            </a:r>
            <a:endParaRPr lang="en-US" sz="1500" dirty="0"/>
          </a:p>
        </p:txBody>
      </p:sp>
      <p:pic>
        <p:nvPicPr>
          <p:cNvPr id="5" name="Content Placeholder 4">
            <a:extLst>
              <a:ext uri="{FF2B5EF4-FFF2-40B4-BE49-F238E27FC236}">
                <a16:creationId xmlns:a16="http://schemas.microsoft.com/office/drawing/2014/main" id="{9FA592A8-CB6E-46BD-9071-48FE889C697E}"/>
              </a:ext>
            </a:extLst>
          </p:cNvPr>
          <p:cNvPicPr>
            <a:picLocks noGrp="1"/>
          </p:cNvPicPr>
          <p:nvPr>
            <p:ph idx="1"/>
          </p:nvPr>
        </p:nvPicPr>
        <p:blipFill>
          <a:blip r:embed="rId2"/>
          <a:stretch>
            <a:fillRect/>
          </a:stretch>
        </p:blipFill>
        <p:spPr>
          <a:xfrm>
            <a:off x="7603265" y="1332856"/>
            <a:ext cx="4340887" cy="4192287"/>
          </a:xfrm>
          <a:prstGeom prst="rect">
            <a:avLst/>
          </a:prstGeom>
        </p:spPr>
      </p:pic>
      <p:sp>
        <p:nvSpPr>
          <p:cNvPr id="6" name="Title 1">
            <a:extLst>
              <a:ext uri="{FF2B5EF4-FFF2-40B4-BE49-F238E27FC236}">
                <a16:creationId xmlns:a16="http://schemas.microsoft.com/office/drawing/2014/main" id="{DCC9CF67-74E6-4CFD-A085-C8F193D32A8E}"/>
              </a:ext>
            </a:extLst>
          </p:cNvPr>
          <p:cNvSpPr txBox="1">
            <a:spLocks/>
          </p:cNvSpPr>
          <p:nvPr/>
        </p:nvSpPr>
        <p:spPr>
          <a:xfrm>
            <a:off x="247848" y="218603"/>
            <a:ext cx="8596668" cy="886882"/>
          </a:xfrm>
          <a:prstGeom prst="rect">
            <a:avLst/>
          </a:prstGeom>
        </p:spPr>
        <p:txBody>
          <a:bodyPr vert="horz" lIns="91440" tIns="45720" rIns="91440" bIns="45720" rtlCol="0" anchor="ctr" anchorCtr="0">
            <a:normAutofit lnSpcReduction="10000"/>
          </a:bodyPr>
          <a:lstStyle>
            <a:lvl1pPr algn="l" defTabSz="457200" rtl="0" eaLnBrk="1" latinLnBrk="0" hangingPunct="1">
              <a:spcBef>
                <a:spcPct val="0"/>
              </a:spcBef>
              <a:buNone/>
              <a:defRPr sz="2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000" b="1" dirty="0"/>
              <a:t>Receiving Students at the Bus Stop</a:t>
            </a:r>
          </a:p>
          <a:p>
            <a:r>
              <a:rPr lang="es-ES" sz="2600" b="1" dirty="0"/>
              <a:t>Recepción de estudiantes en la parada de autobús</a:t>
            </a:r>
            <a:endParaRPr lang="en-US" sz="3000" b="1" dirty="0"/>
          </a:p>
        </p:txBody>
      </p:sp>
      <p:sp>
        <p:nvSpPr>
          <p:cNvPr id="7" name="Title 1">
            <a:extLst>
              <a:ext uri="{FF2B5EF4-FFF2-40B4-BE49-F238E27FC236}">
                <a16:creationId xmlns:a16="http://schemas.microsoft.com/office/drawing/2014/main" id="{9C32488B-B5D6-4711-948C-91F1C855F118}"/>
              </a:ext>
            </a:extLst>
          </p:cNvPr>
          <p:cNvSpPr txBox="1">
            <a:spLocks/>
          </p:cNvSpPr>
          <p:nvPr/>
        </p:nvSpPr>
        <p:spPr>
          <a:xfrm>
            <a:off x="493485" y="5979886"/>
            <a:ext cx="10247085" cy="878114"/>
          </a:xfrm>
          <a:prstGeom prst="rect">
            <a:avLst/>
          </a:prstGeom>
        </p:spPr>
        <p:txBody>
          <a:bodyPr vert="horz" lIns="91440" tIns="45720" rIns="91440" bIns="45720" rtlCol="0" anchor="ctr" anchorCtr="0">
            <a:normAutofit/>
          </a:bodyPr>
          <a:lstStyle>
            <a:lvl1pPr algn="l" defTabSz="457200" rtl="0" eaLnBrk="1" latinLnBrk="0" hangingPunct="1">
              <a:spcBef>
                <a:spcPct val="0"/>
              </a:spcBef>
              <a:buNone/>
              <a:defRPr sz="2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2200" b="1" dirty="0">
                <a:solidFill>
                  <a:schemeClr val="accent5">
                    <a:lumMod val="75000"/>
                  </a:schemeClr>
                </a:solidFill>
              </a:rPr>
              <a:t>Always have phone numbers updated in Parent Portal.</a:t>
            </a:r>
          </a:p>
          <a:p>
            <a:pPr algn="ctr"/>
            <a:r>
              <a:rPr lang="es-ES" sz="2200" b="1" dirty="0">
                <a:solidFill>
                  <a:schemeClr val="tx1"/>
                </a:solidFill>
              </a:rPr>
              <a:t>Siempre tenga los números de teléfono actualizados en el Portal de Padres.</a:t>
            </a:r>
            <a:endParaRPr lang="en-US" sz="2200" b="1" dirty="0">
              <a:solidFill>
                <a:schemeClr val="tx1"/>
              </a:solidFill>
            </a:endParaRPr>
          </a:p>
        </p:txBody>
      </p:sp>
    </p:spTree>
    <p:extLst>
      <p:ext uri="{BB962C8B-B14F-4D97-AF65-F5344CB8AC3E}">
        <p14:creationId xmlns:p14="http://schemas.microsoft.com/office/powerpoint/2010/main" val="27394993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9E1F94-DC01-4089-AD41-D02BE4D78F18}"/>
              </a:ext>
            </a:extLst>
          </p:cNvPr>
          <p:cNvSpPr>
            <a:spLocks noGrp="1"/>
          </p:cNvSpPr>
          <p:nvPr>
            <p:ph type="title"/>
          </p:nvPr>
        </p:nvSpPr>
        <p:spPr>
          <a:xfrm>
            <a:off x="247848" y="1108720"/>
            <a:ext cx="6710890" cy="589996"/>
          </a:xfrm>
        </p:spPr>
        <p:txBody>
          <a:bodyPr>
            <a:normAutofit fontScale="90000"/>
          </a:bodyPr>
          <a:lstStyle/>
          <a:p>
            <a:r>
              <a:rPr lang="en-US" dirty="0"/>
              <a:t>SOAR Safety Badges / Transportation Tags</a:t>
            </a:r>
            <a:br>
              <a:rPr lang="en-US" dirty="0"/>
            </a:br>
            <a:r>
              <a:rPr lang="en-US" sz="1700" dirty="0"/>
              <a:t>Insignias de seguridad SOAR / Etiquetas de transporte</a:t>
            </a:r>
          </a:p>
        </p:txBody>
      </p:sp>
      <p:sp>
        <p:nvSpPr>
          <p:cNvPr id="4" name="Text Placeholder 3">
            <a:extLst>
              <a:ext uri="{FF2B5EF4-FFF2-40B4-BE49-F238E27FC236}">
                <a16:creationId xmlns:a16="http://schemas.microsoft.com/office/drawing/2014/main" id="{21993C12-9608-4131-9A9D-53E8EAF0CD14}"/>
              </a:ext>
            </a:extLst>
          </p:cNvPr>
          <p:cNvSpPr>
            <a:spLocks noGrp="1"/>
          </p:cNvSpPr>
          <p:nvPr>
            <p:ph type="body" sz="half" idx="2"/>
          </p:nvPr>
        </p:nvSpPr>
        <p:spPr>
          <a:xfrm>
            <a:off x="189792" y="1828800"/>
            <a:ext cx="10359593" cy="4502851"/>
          </a:xfrm>
        </p:spPr>
        <p:txBody>
          <a:bodyPr>
            <a:normAutofit fontScale="92500" lnSpcReduction="20000"/>
          </a:bodyPr>
          <a:lstStyle/>
          <a:p>
            <a:r>
              <a:rPr lang="en-US" sz="1700" b="1" dirty="0">
                <a:solidFill>
                  <a:srgbClr val="FF0000"/>
                </a:solidFill>
              </a:rPr>
              <a:t>RED</a:t>
            </a:r>
            <a:r>
              <a:rPr lang="en-US" sz="1700" dirty="0">
                <a:solidFill>
                  <a:srgbClr val="FF0000"/>
                </a:solidFill>
              </a:rPr>
              <a:t>: </a:t>
            </a:r>
            <a:r>
              <a:rPr lang="en-US" sz="1700" dirty="0">
                <a:solidFill>
                  <a:schemeClr val="accent5">
                    <a:lumMod val="75000"/>
                  </a:schemeClr>
                </a:solidFill>
              </a:rPr>
              <a:t>Kindergarten-2</a:t>
            </a:r>
            <a:r>
              <a:rPr lang="en-US" sz="1700" baseline="30000" dirty="0">
                <a:solidFill>
                  <a:schemeClr val="accent5">
                    <a:lumMod val="75000"/>
                  </a:schemeClr>
                </a:solidFill>
              </a:rPr>
              <a:t>nd</a:t>
            </a:r>
            <a:r>
              <a:rPr lang="en-US" sz="1700" dirty="0">
                <a:solidFill>
                  <a:schemeClr val="accent5">
                    <a:lumMod val="75000"/>
                  </a:schemeClr>
                </a:solidFill>
              </a:rPr>
              <a:t> grade.</a:t>
            </a:r>
          </a:p>
          <a:p>
            <a:pPr marL="346075" lvl="1" indent="-168275">
              <a:spcBef>
                <a:spcPts val="0"/>
              </a:spcBef>
              <a:buFont typeface="Arial" panose="020B0604020202020204" pitchFamily="34" charset="0"/>
              <a:buChar char="•"/>
            </a:pPr>
            <a:r>
              <a:rPr lang="en-US" sz="1700" dirty="0">
                <a:solidFill>
                  <a:schemeClr val="accent5">
                    <a:lumMod val="75000"/>
                  </a:schemeClr>
                </a:solidFill>
              </a:rPr>
              <a:t>Must be met at the stop by a parent or other adult in possession of a Student Release Pass.</a:t>
            </a:r>
          </a:p>
          <a:p>
            <a:pPr marL="803138" lvl="2" indent="-168275">
              <a:spcBef>
                <a:spcPts val="0"/>
              </a:spcBef>
              <a:buFont typeface="Arial" panose="020B0604020202020204" pitchFamily="34" charset="0"/>
              <a:buChar char="•"/>
            </a:pPr>
            <a:r>
              <a:rPr lang="es-ES" sz="1500" dirty="0">
                <a:solidFill>
                  <a:schemeClr val="tx1"/>
                </a:solidFill>
              </a:rPr>
              <a:t>Debe ser recibido en la parada por un padre u otro adulto en posesión de un pase de salida para estudiantes.</a:t>
            </a:r>
            <a:endParaRPr lang="en-US" sz="1500" dirty="0">
              <a:solidFill>
                <a:schemeClr val="tx1"/>
              </a:solidFill>
            </a:endParaRPr>
          </a:p>
          <a:p>
            <a:pPr marL="346075" lvl="1" indent="-168275">
              <a:buFont typeface="Arial" panose="020B0604020202020204" pitchFamily="34" charset="0"/>
              <a:buChar char="•"/>
            </a:pPr>
            <a:r>
              <a:rPr lang="en-US" sz="1700" dirty="0">
                <a:solidFill>
                  <a:schemeClr val="accent5">
                    <a:lumMod val="75000"/>
                  </a:schemeClr>
                </a:solidFill>
              </a:rPr>
              <a:t>Changes can be made by email, but Student Release Pass must be present until the sleeve is changed.</a:t>
            </a:r>
          </a:p>
          <a:p>
            <a:pPr marL="803138" lvl="2" indent="-168275">
              <a:spcBef>
                <a:spcPts val="0"/>
              </a:spcBef>
              <a:buFont typeface="Arial" panose="020B0604020202020204" pitchFamily="34" charset="0"/>
              <a:buChar char="•"/>
            </a:pPr>
            <a:r>
              <a:rPr lang="es-ES" sz="1500" dirty="0"/>
              <a:t>Los cambios se pueden realizar por correo electrónico, pero el Pase de liberación del estudiante debe estar presente hasta que se cambie la funda.</a:t>
            </a:r>
            <a:endParaRPr lang="en-US" sz="1500" dirty="0"/>
          </a:p>
          <a:p>
            <a:pPr marL="346075" lvl="1" indent="-168275">
              <a:buFont typeface="Arial" panose="020B0604020202020204" pitchFamily="34" charset="0"/>
              <a:buChar char="•"/>
            </a:pPr>
            <a:r>
              <a:rPr lang="en-US" sz="1700" dirty="0">
                <a:solidFill>
                  <a:schemeClr val="accent5">
                    <a:lumMod val="75000"/>
                  </a:schemeClr>
                </a:solidFill>
              </a:rPr>
              <a:t>Will not be released with a Green tagged student.</a:t>
            </a:r>
          </a:p>
          <a:p>
            <a:pPr marL="803138" lvl="2" indent="-168275">
              <a:spcBef>
                <a:spcPts val="0"/>
              </a:spcBef>
              <a:buFont typeface="Arial" panose="020B0604020202020204" pitchFamily="34" charset="0"/>
              <a:buChar char="•"/>
            </a:pPr>
            <a:r>
              <a:rPr lang="es-ES" sz="1500" dirty="0"/>
              <a:t>No se liberará con un estudiante con etiqueta verde.</a:t>
            </a:r>
            <a:endParaRPr lang="en-US" sz="1500" dirty="0"/>
          </a:p>
          <a:p>
            <a:r>
              <a:rPr lang="en-US" sz="1700" b="1" dirty="0">
                <a:highlight>
                  <a:srgbClr val="FFFF00"/>
                </a:highlight>
              </a:rPr>
              <a:t>YELLOW</a:t>
            </a:r>
            <a:r>
              <a:rPr lang="en-US" sz="1700" dirty="0"/>
              <a:t>:  </a:t>
            </a:r>
            <a:r>
              <a:rPr lang="en-US" sz="1700" dirty="0">
                <a:solidFill>
                  <a:schemeClr val="accent5">
                    <a:lumMod val="75000"/>
                  </a:schemeClr>
                </a:solidFill>
              </a:rPr>
              <a:t>Kindergarten-2</a:t>
            </a:r>
            <a:r>
              <a:rPr lang="en-US" sz="1700" baseline="30000" dirty="0">
                <a:solidFill>
                  <a:schemeClr val="accent5">
                    <a:lumMod val="75000"/>
                  </a:schemeClr>
                </a:solidFill>
              </a:rPr>
              <a:t>nd</a:t>
            </a:r>
            <a:r>
              <a:rPr lang="en-US" sz="1700" dirty="0">
                <a:solidFill>
                  <a:schemeClr val="accent5">
                    <a:lumMod val="75000"/>
                  </a:schemeClr>
                </a:solidFill>
              </a:rPr>
              <a:t> grade</a:t>
            </a:r>
          </a:p>
          <a:p>
            <a:pPr marL="346075" lvl="1" indent="-168275">
              <a:spcBef>
                <a:spcPts val="0"/>
              </a:spcBef>
              <a:buFont typeface="Arial" panose="020B0604020202020204" pitchFamily="34" charset="0"/>
              <a:buChar char="•"/>
            </a:pPr>
            <a:r>
              <a:rPr lang="en-US" sz="1700" dirty="0">
                <a:solidFill>
                  <a:schemeClr val="accent5">
                    <a:lumMod val="75000"/>
                  </a:schemeClr>
                </a:solidFill>
              </a:rPr>
              <a:t>Only students with older siblings in the household that attend the same school can be tagged yellow.</a:t>
            </a:r>
          </a:p>
          <a:p>
            <a:pPr marL="803138" lvl="2" indent="-168275">
              <a:spcBef>
                <a:spcPts val="0"/>
              </a:spcBef>
              <a:buFont typeface="Arial" panose="020B0604020202020204" pitchFamily="34" charset="0"/>
              <a:buChar char="•"/>
            </a:pPr>
            <a:r>
              <a:rPr lang="es-ES" sz="1500" dirty="0"/>
              <a:t>Solo los estudiantes con hermanos mayores en el hogar que asisten a la misma escuela pueden ser etiquetados en amarillo</a:t>
            </a:r>
            <a:endParaRPr lang="en-US" sz="1500" dirty="0"/>
          </a:p>
          <a:p>
            <a:pPr marL="346075" lvl="1" indent="-168275">
              <a:buFont typeface="Arial" panose="020B0604020202020204" pitchFamily="34" charset="0"/>
              <a:buChar char="•"/>
            </a:pPr>
            <a:r>
              <a:rPr lang="en-US" sz="1700" dirty="0">
                <a:solidFill>
                  <a:schemeClr val="accent5">
                    <a:lumMod val="75000"/>
                  </a:schemeClr>
                </a:solidFill>
              </a:rPr>
              <a:t>If the older sibling is not on the bus, a yellow-tagged student is treated like a red tag and must be met with someone in possession of a Student Release Pass.</a:t>
            </a:r>
          </a:p>
          <a:p>
            <a:pPr marL="803138" lvl="2" indent="-168275">
              <a:lnSpc>
                <a:spcPct val="120000"/>
              </a:lnSpc>
              <a:spcBef>
                <a:spcPts val="0"/>
              </a:spcBef>
              <a:buFont typeface="Arial" panose="020B0604020202020204" pitchFamily="34" charset="0"/>
              <a:buChar char="•"/>
            </a:pPr>
            <a:r>
              <a:rPr lang="es-ES" sz="1500" dirty="0"/>
              <a:t>Si el hermano mayor no está en el autobús, un estudiante con etiqueta amarilla es tratado como una etiqueta roja y debe encontrarse con alguien en posesión de un pase de salida para estudiantes.</a:t>
            </a:r>
            <a:endParaRPr lang="en-US" sz="1500" dirty="0"/>
          </a:p>
          <a:p>
            <a:r>
              <a:rPr lang="en-US" sz="1700" b="1" dirty="0">
                <a:solidFill>
                  <a:srgbClr val="00823B"/>
                </a:solidFill>
              </a:rPr>
              <a:t>GREEN</a:t>
            </a:r>
            <a:r>
              <a:rPr lang="en-US" sz="1700" dirty="0"/>
              <a:t>: </a:t>
            </a:r>
            <a:r>
              <a:rPr lang="en-US" sz="1700" dirty="0">
                <a:solidFill>
                  <a:schemeClr val="accent5">
                    <a:lumMod val="75000"/>
                  </a:schemeClr>
                </a:solidFill>
              </a:rPr>
              <a:t> 3</a:t>
            </a:r>
            <a:r>
              <a:rPr lang="en-US" sz="1700" baseline="30000" dirty="0">
                <a:solidFill>
                  <a:schemeClr val="accent5">
                    <a:lumMod val="75000"/>
                  </a:schemeClr>
                </a:solidFill>
              </a:rPr>
              <a:t>rd</a:t>
            </a:r>
            <a:r>
              <a:rPr lang="en-US" sz="1700" dirty="0">
                <a:solidFill>
                  <a:schemeClr val="accent5">
                    <a:lumMod val="75000"/>
                  </a:schemeClr>
                </a:solidFill>
              </a:rPr>
              <a:t>-5</a:t>
            </a:r>
            <a:r>
              <a:rPr lang="en-US" sz="1700" baseline="30000" dirty="0">
                <a:solidFill>
                  <a:schemeClr val="accent5">
                    <a:lumMod val="75000"/>
                  </a:schemeClr>
                </a:solidFill>
              </a:rPr>
              <a:t>th</a:t>
            </a:r>
            <a:r>
              <a:rPr lang="en-US" sz="1700" dirty="0">
                <a:solidFill>
                  <a:schemeClr val="accent5">
                    <a:lumMod val="75000"/>
                  </a:schemeClr>
                </a:solidFill>
              </a:rPr>
              <a:t> grade.</a:t>
            </a:r>
          </a:p>
          <a:p>
            <a:pPr marL="168275" indent="-168275">
              <a:buFont typeface="Arial" panose="020B0604020202020204" pitchFamily="34" charset="0"/>
              <a:buChar char="•"/>
            </a:pPr>
            <a:r>
              <a:rPr lang="en-US" sz="1700" dirty="0">
                <a:solidFill>
                  <a:schemeClr val="accent5">
                    <a:lumMod val="75000"/>
                  </a:schemeClr>
                </a:solidFill>
              </a:rPr>
              <a:t>May walk home alone and may escort their younger sibling(s) home.</a:t>
            </a:r>
          </a:p>
          <a:p>
            <a:pPr marL="625338" lvl="1" indent="-168275">
              <a:lnSpc>
                <a:spcPct val="120000"/>
              </a:lnSpc>
              <a:spcBef>
                <a:spcPts val="0"/>
              </a:spcBef>
              <a:buFont typeface="Arial" panose="020B0604020202020204" pitchFamily="34" charset="0"/>
              <a:buChar char="•"/>
            </a:pPr>
            <a:r>
              <a:rPr lang="es-ES" sz="1700" dirty="0"/>
              <a:t>Puede caminar solo a casa y puede acompañar a su(s) hermano(s) menor(es) a casa.</a:t>
            </a:r>
            <a:endParaRPr lang="en-US" sz="1700" dirty="0"/>
          </a:p>
        </p:txBody>
      </p:sp>
      <p:sp>
        <p:nvSpPr>
          <p:cNvPr id="5" name="Title 1">
            <a:extLst>
              <a:ext uri="{FF2B5EF4-FFF2-40B4-BE49-F238E27FC236}">
                <a16:creationId xmlns:a16="http://schemas.microsoft.com/office/drawing/2014/main" id="{E2D8A041-097A-4B0D-BE70-8BF740AD43B6}"/>
              </a:ext>
            </a:extLst>
          </p:cNvPr>
          <p:cNvSpPr txBox="1">
            <a:spLocks/>
          </p:cNvSpPr>
          <p:nvPr/>
        </p:nvSpPr>
        <p:spPr>
          <a:xfrm>
            <a:off x="677334" y="6331651"/>
            <a:ext cx="11897710" cy="526349"/>
          </a:xfrm>
          <a:prstGeom prst="rect">
            <a:avLst/>
          </a:prstGeom>
        </p:spPr>
        <p:txBody>
          <a:bodyPr vert="horz" lIns="91440" tIns="45720" rIns="91440" bIns="45720" rtlCol="0" anchor="ctr" anchorCtr="0">
            <a:normAutofit/>
          </a:bodyPr>
          <a:lstStyle>
            <a:lvl1pPr algn="l" defTabSz="457200" rtl="0" eaLnBrk="1" latinLnBrk="0" hangingPunct="1">
              <a:spcBef>
                <a:spcPct val="0"/>
              </a:spcBef>
              <a:buNone/>
              <a:defRPr sz="2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1800" b="1" dirty="0">
                <a:solidFill>
                  <a:schemeClr val="tx1"/>
                </a:solidFill>
              </a:rPr>
              <a:t>Students who have removed their tags will/may be returned to the school regardless of tag color.</a:t>
            </a:r>
          </a:p>
        </p:txBody>
      </p:sp>
      <p:sp>
        <p:nvSpPr>
          <p:cNvPr id="3" name="Title 1">
            <a:extLst>
              <a:ext uri="{FF2B5EF4-FFF2-40B4-BE49-F238E27FC236}">
                <a16:creationId xmlns:a16="http://schemas.microsoft.com/office/drawing/2014/main" id="{506702B3-5FBA-93FE-62C2-599515E5FD59}"/>
              </a:ext>
            </a:extLst>
          </p:cNvPr>
          <p:cNvSpPr txBox="1">
            <a:spLocks/>
          </p:cNvSpPr>
          <p:nvPr/>
        </p:nvSpPr>
        <p:spPr>
          <a:xfrm>
            <a:off x="247848" y="218603"/>
            <a:ext cx="8596668" cy="886882"/>
          </a:xfrm>
          <a:prstGeom prst="rect">
            <a:avLst/>
          </a:prstGeom>
        </p:spPr>
        <p:txBody>
          <a:bodyPr vert="horz" lIns="91440" tIns="45720" rIns="91440" bIns="45720" rtlCol="0" anchor="ctr" anchorCtr="0">
            <a:normAutofit lnSpcReduction="10000"/>
          </a:bodyPr>
          <a:lstStyle>
            <a:lvl1pPr algn="l" defTabSz="457200" rtl="0" eaLnBrk="1" latinLnBrk="0" hangingPunct="1">
              <a:spcBef>
                <a:spcPct val="0"/>
              </a:spcBef>
              <a:buNone/>
              <a:defRPr sz="2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000" b="1" dirty="0"/>
              <a:t>Receiving Students at the Bus Stop</a:t>
            </a:r>
          </a:p>
          <a:p>
            <a:r>
              <a:rPr lang="es-ES" sz="2600" b="1" dirty="0"/>
              <a:t>Recepción de estudiantes en la parada de autobús</a:t>
            </a:r>
            <a:endParaRPr lang="en-US" sz="3000" b="1" dirty="0"/>
          </a:p>
        </p:txBody>
      </p:sp>
    </p:spTree>
    <p:extLst>
      <p:ext uri="{BB962C8B-B14F-4D97-AF65-F5344CB8AC3E}">
        <p14:creationId xmlns:p14="http://schemas.microsoft.com/office/powerpoint/2010/main" val="1168266264"/>
      </p:ext>
    </p:extLst>
  </p:cSld>
  <p:clrMapOvr>
    <a:masterClrMapping/>
  </p:clrMapOvr>
</p:sld>
</file>

<file path=ppt/theme/theme1.xml><?xml version="1.0" encoding="utf-8"?>
<a:theme xmlns:a="http://schemas.openxmlformats.org/drawingml/2006/main" name="Facet">
  <a:themeElements>
    <a:clrScheme name="Custom 1">
      <a:dk1>
        <a:sysClr val="windowText" lastClr="000000"/>
      </a:dk1>
      <a:lt1>
        <a:sysClr val="window" lastClr="FFFFFF"/>
      </a:lt1>
      <a:dk2>
        <a:srgbClr val="44546A"/>
      </a:dk2>
      <a:lt2>
        <a:srgbClr val="E7E6E6"/>
      </a:lt2>
      <a:accent1>
        <a:srgbClr val="4472C4"/>
      </a:accent1>
      <a:accent2>
        <a:srgbClr val="FF0000"/>
      </a:accent2>
      <a:accent3>
        <a:srgbClr val="2F5496"/>
      </a:accent3>
      <a:accent4>
        <a:srgbClr val="C00000"/>
      </a:accent4>
      <a:accent5>
        <a:srgbClr val="5B9BD5"/>
      </a:accent5>
      <a:accent6>
        <a:srgbClr val="FFFFFF"/>
      </a:accent6>
      <a:hlink>
        <a:srgbClr val="0563C1"/>
      </a:hlink>
      <a:folHlink>
        <a:srgbClr val="E7E6E6"/>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CD633CB3D9C9A4EB40A13920AB918F5" ma:contentTypeVersion="14" ma:contentTypeDescription="Create a new document." ma:contentTypeScope="" ma:versionID="83fe46e264dd70dcb1311f0c9b5daa50">
  <xsd:schema xmlns:xsd="http://www.w3.org/2001/XMLSchema" xmlns:xs="http://www.w3.org/2001/XMLSchema" xmlns:p="http://schemas.microsoft.com/office/2006/metadata/properties" xmlns:ns3="afe605eb-a33e-4fdb-a2ed-43c8148b5d27" xmlns:ns4="3bce3211-63d1-4eff-806f-b5b181f4b995" targetNamespace="http://schemas.microsoft.com/office/2006/metadata/properties" ma:root="true" ma:fieldsID="c1d7fb8f4c4a308225bc9bb43396bd63" ns3:_="" ns4:_="">
    <xsd:import namespace="afe605eb-a33e-4fdb-a2ed-43c8148b5d27"/>
    <xsd:import namespace="3bce3211-63d1-4eff-806f-b5b181f4b995"/>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4:SharedWithUsers" minOccurs="0"/>
                <xsd:element ref="ns4:SharedWithDetails" minOccurs="0"/>
                <xsd:element ref="ns4:SharingHintHash" minOccurs="0"/>
                <xsd:element ref="ns3:MediaServiceGenerationTime" minOccurs="0"/>
                <xsd:element ref="ns3:MediaServiceEventHashCode" minOccurs="0"/>
                <xsd:element ref="ns3:MediaServiceAutoKeyPoints" minOccurs="0"/>
                <xsd:element ref="ns3:MediaServiceKeyPoints" minOccurs="0"/>
                <xsd:element ref="ns3:MediaServiceLocatio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fe605eb-a33e-4fdb-a2ed-43c8148b5d2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bce3211-63d1-4eff-806f-b5b181f4b995"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SharingHintHash" ma:index="15"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BE6909D-F317-4928-8676-88B13AA1928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fe605eb-a33e-4fdb-a2ed-43c8148b5d27"/>
    <ds:schemaRef ds:uri="3bce3211-63d1-4eff-806f-b5b181f4b99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EBF3758-3CA6-4848-92BF-B39B3FEA1CD0}">
  <ds:schemaRefs>
    <ds:schemaRef ds:uri="http://schemas.microsoft.com/sharepoint/v3/contenttype/forms"/>
  </ds:schemaRefs>
</ds:datastoreItem>
</file>

<file path=customXml/itemProps3.xml><?xml version="1.0" encoding="utf-8"?>
<ds:datastoreItem xmlns:ds="http://schemas.openxmlformats.org/officeDocument/2006/customXml" ds:itemID="{AF212283-51D2-465D-A3A1-517A0169378B}">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Facet</Template>
  <TotalTime>308</TotalTime>
  <Words>2498</Words>
  <Application>Microsoft Office PowerPoint</Application>
  <PresentationFormat>Widescreen</PresentationFormat>
  <Paragraphs>159</Paragraphs>
  <Slides>15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Trebuchet MS</vt:lpstr>
      <vt:lpstr>Wingdings 3</vt:lpstr>
      <vt:lpstr>Facet</vt:lpstr>
      <vt:lpstr>Kindergarten Round-up Parent/Student Presentation Presentación de Padres y Estudiantes </vt:lpstr>
      <vt:lpstr>Welcome!</vt:lpstr>
      <vt:lpstr>Always arrive at the bus stop 5 minutes before the bus arrival time. Llegue siempre a la parada de autobús 5 minutos antes de la hora de llegada del autobús.</vt:lpstr>
      <vt:lpstr>Always Stay Out of the Danger Zone!  Manténgase siempre fuera de la zona de peligro</vt:lpstr>
      <vt:lpstr>PowerPoint Presentation</vt:lpstr>
      <vt:lpstr>Safe Bus Riding Habits Hábitos seguros para viajar en autobús</vt:lpstr>
      <vt:lpstr>PowerPoint Presentation</vt:lpstr>
      <vt:lpstr>Student Release Pass Pase de liberación para estudiantes</vt:lpstr>
      <vt:lpstr>SOAR Safety Badges / Transportation Tags Insignias de seguridad SOAR / Etiquetas de transporte</vt:lpstr>
      <vt:lpstr>AM and PM stops don’t have to be the same, but they are consistent 5-days a week. Always board from your assigned stop in the morning. Las paradas de AM y PM no tienen que ser las mismas, pero son consistentes los 5 días de la semana. Embarque siempre desde su parada asignada por la mañana.</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Kindergarten Round-up Parent/Student Presentation</dc:title>
  <dc:creator>Higgins, Gretchen</dc:creator>
  <cp:lastModifiedBy>Fain, Katy</cp:lastModifiedBy>
  <cp:revision>7</cp:revision>
  <cp:lastPrinted>2022-07-11T00:08:43Z</cp:lastPrinted>
  <dcterms:created xsi:type="dcterms:W3CDTF">2022-07-08T16:56:37Z</dcterms:created>
  <dcterms:modified xsi:type="dcterms:W3CDTF">2023-08-03T17:31:57Z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0x0101000CD633CB3D9C9A4EB40A13920AB918F5</vt:lpwstr>
  </property>
</Properties>
</file>